
<file path=[Content_Types].xml><?xml version="1.0" encoding="utf-8"?>
<Types xmlns="http://schemas.openxmlformats.org/package/2006/content-types">
  <Default Extension="png" ContentType="image/png"/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8T03:50:57.194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2-02-08T04:04:51.103"/>
    </inkml:context>
    <inkml:brush xml:id="br0">
      <inkml:brushProperty name="width" value="0.1" units="cm"/>
      <inkml:brushProperty name="height" value="0.1" units="cm"/>
      <inkml:brushProperty name="color" value="#FFFFFF"/>
    </inkml:brush>
  </inkml:definitions>
  <inkml:trace contextRef="#ctx0" brushRef="#br0">1 0 128,'0'6'0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791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472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242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29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6801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275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44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332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885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036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9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2/21/2022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977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  <p:sldLayoutId id="2147483696" r:id="rId3"/>
    <p:sldLayoutId id="2147483697" r:id="rId4"/>
    <p:sldLayoutId id="2147483698" r:id="rId5"/>
    <p:sldLayoutId id="2147483692" r:id="rId6"/>
    <p:sldLayoutId id="2147483688" r:id="rId7"/>
    <p:sldLayoutId id="2147483689" r:id="rId8"/>
    <p:sldLayoutId id="2147483690" r:id="rId9"/>
    <p:sldLayoutId id="2147483691" r:id="rId10"/>
    <p:sldLayoutId id="2147483693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customXml" Target="../ink/ink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fif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fif"/><Relationship Id="rId2" Type="http://schemas.openxmlformats.org/officeDocument/2006/relationships/image" Target="../media/image8.jf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f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3">
            <a:extLst>
              <a:ext uri="{FF2B5EF4-FFF2-40B4-BE49-F238E27FC236}">
                <a16:creationId xmlns:a16="http://schemas.microsoft.com/office/drawing/2014/main" id="{7D851C44-5D47-493A-B13E-B578329AABE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18990" r="-1" b="24746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FD54548-65F8-4AC9-9073-856A4C0E6D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6800" dirty="0">
                <a:latin typeface="Georgia Pro" panose="020B0604020202020204" pitchFamily="18" charset="0"/>
              </a:rPr>
              <a:t>From Communication to Consulting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EC6CEE-F210-42E5-B705-B74311A42D9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r>
              <a:rPr lang="en-US" sz="3200" dirty="0">
                <a:latin typeface="Georgia Pro" panose="02040502050405020303" pitchFamily="18" charset="0"/>
              </a:rPr>
              <a:t>My Unexpected Career Journey</a:t>
            </a:r>
          </a:p>
          <a:p>
            <a:pPr algn="ctr"/>
            <a:r>
              <a:rPr lang="en-US" sz="3200" dirty="0">
                <a:latin typeface="Georgia Pro" panose="02040502050405020303" pitchFamily="18" charset="0"/>
              </a:rPr>
              <a:t>Matt Schermerhorn ‘09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232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65DEA5-D39D-433A-8428-94BDD7C9E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600" dirty="0"/>
              <a:t>Agenda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A75DC2-E571-4266-8C3D-ED8274871E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1. Take </a:t>
            </a:r>
            <a:r>
              <a:rPr lang="en-US" dirty="0" smtClean="0"/>
              <a:t>Me Back </a:t>
            </a:r>
            <a:r>
              <a:rPr lang="en-US" dirty="0"/>
              <a:t>to UCSB!</a:t>
            </a:r>
          </a:p>
          <a:p>
            <a:pPr marL="0" indent="0">
              <a:buNone/>
            </a:pPr>
            <a:r>
              <a:rPr lang="en-US" dirty="0"/>
              <a:t>2. Graduating in a Recession – First Job</a:t>
            </a:r>
          </a:p>
          <a:p>
            <a:pPr marL="0" indent="0">
              <a:buNone/>
            </a:pPr>
            <a:r>
              <a:rPr lang="en-US" dirty="0"/>
              <a:t>3. Following my Dreams! – Career in Sport</a:t>
            </a:r>
          </a:p>
          <a:p>
            <a:pPr marL="0" indent="0">
              <a:buNone/>
            </a:pPr>
            <a:r>
              <a:rPr lang="en-US" dirty="0"/>
              <a:t>4. It </a:t>
            </a:r>
            <a:r>
              <a:rPr lang="en-US" dirty="0" smtClean="0"/>
              <a:t>Was All </a:t>
            </a:r>
            <a:r>
              <a:rPr lang="en-US" dirty="0"/>
              <a:t>a Dream – Career Pivot</a:t>
            </a:r>
          </a:p>
          <a:p>
            <a:pPr marL="0" indent="0">
              <a:buNone/>
            </a:pPr>
            <a:r>
              <a:rPr lang="en-US" dirty="0"/>
              <a:t>5. Time for Upgrades – Upping my Skillset </a:t>
            </a:r>
          </a:p>
          <a:p>
            <a:pPr marL="0" indent="0">
              <a:buNone/>
            </a:pPr>
            <a:r>
              <a:rPr lang="en-US" dirty="0"/>
              <a:t>6. Communication </a:t>
            </a:r>
            <a:r>
              <a:rPr lang="en-US"/>
              <a:t>to </a:t>
            </a:r>
            <a:r>
              <a:rPr lang="en-US"/>
              <a:t>Consulting – Today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139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0" name="Rectangle 13">
            <a:extLst>
              <a:ext uri="{FF2B5EF4-FFF2-40B4-BE49-F238E27FC236}">
                <a16:creationId xmlns:a16="http://schemas.microsoft.com/office/drawing/2014/main" id="{A8908DB7-C3A6-4FCB-9820-CEE02B398C4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: Shape 15">
            <a:extLst>
              <a:ext uri="{FF2B5EF4-FFF2-40B4-BE49-F238E27FC236}">
                <a16:creationId xmlns:a16="http://schemas.microsoft.com/office/drawing/2014/main" id="{D010E05E-9237-4321-84BB-69C0F22568E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0936" y="999492"/>
            <a:ext cx="4889565" cy="4424065"/>
          </a:xfrm>
          <a:custGeom>
            <a:avLst/>
            <a:gdLst>
              <a:gd name="connsiteX0" fmla="*/ 2612540 w 5531319"/>
              <a:gd name="connsiteY0" fmla="*/ 836 h 4424065"/>
              <a:gd name="connsiteX1" fmla="*/ 2946310 w 5531319"/>
              <a:gd name="connsiteY1" fmla="*/ 35548 h 4424065"/>
              <a:gd name="connsiteX2" fmla="*/ 3961099 w 5531319"/>
              <a:gd name="connsiteY2" fmla="*/ 303581 h 4424065"/>
              <a:gd name="connsiteX3" fmla="*/ 4854587 w 5531319"/>
              <a:gd name="connsiteY3" fmla="*/ 764502 h 4424065"/>
              <a:gd name="connsiteX4" fmla="*/ 5377812 w 5531319"/>
              <a:gd name="connsiteY4" fmla="*/ 1339732 h 4424065"/>
              <a:gd name="connsiteX5" fmla="*/ 5526197 w 5531319"/>
              <a:gd name="connsiteY5" fmla="*/ 1825829 h 4424065"/>
              <a:gd name="connsiteX6" fmla="*/ 5510557 w 5531319"/>
              <a:gd name="connsiteY6" fmla="*/ 2199398 h 4424065"/>
              <a:gd name="connsiteX7" fmla="*/ 5509795 w 5531319"/>
              <a:gd name="connsiteY7" fmla="*/ 2402839 h 4424065"/>
              <a:gd name="connsiteX8" fmla="*/ 5323519 w 5531319"/>
              <a:gd name="connsiteY8" fmla="*/ 3144890 h 4424065"/>
              <a:gd name="connsiteX9" fmla="*/ 4853061 w 5531319"/>
              <a:gd name="connsiteY9" fmla="*/ 3612932 h 4424065"/>
              <a:gd name="connsiteX10" fmla="*/ 4316358 w 5531319"/>
              <a:gd name="connsiteY10" fmla="*/ 3982940 h 4424065"/>
              <a:gd name="connsiteX11" fmla="*/ 3352556 w 5531319"/>
              <a:gd name="connsiteY11" fmla="*/ 4386771 h 4424065"/>
              <a:gd name="connsiteX12" fmla="*/ 2770206 w 5531319"/>
              <a:gd name="connsiteY12" fmla="*/ 4412201 h 4424065"/>
              <a:gd name="connsiteX13" fmla="*/ 2514888 w 5531319"/>
              <a:gd name="connsiteY13" fmla="*/ 4393637 h 4424065"/>
              <a:gd name="connsiteX14" fmla="*/ 1903166 w 5531319"/>
              <a:gd name="connsiteY14" fmla="*/ 4263562 h 4424065"/>
              <a:gd name="connsiteX15" fmla="*/ 948392 w 5531319"/>
              <a:gd name="connsiteY15" fmla="*/ 3794249 h 4424065"/>
              <a:gd name="connsiteX16" fmla="*/ 223633 w 5531319"/>
              <a:gd name="connsiteY16" fmla="*/ 2975526 h 4424065"/>
              <a:gd name="connsiteX17" fmla="*/ 39519 w 5531319"/>
              <a:gd name="connsiteY17" fmla="*/ 2401695 h 4424065"/>
              <a:gd name="connsiteX18" fmla="*/ 16251 w 5531319"/>
              <a:gd name="connsiteY18" fmla="*/ 2300991 h 4424065"/>
              <a:gd name="connsiteX19" fmla="*/ 11800 w 5531319"/>
              <a:gd name="connsiteY19" fmla="*/ 2053556 h 4424065"/>
              <a:gd name="connsiteX20" fmla="*/ 812849 w 5531319"/>
              <a:gd name="connsiteY20" fmla="*/ 651084 h 4424065"/>
              <a:gd name="connsiteX21" fmla="*/ 2066809 w 5531319"/>
              <a:gd name="connsiteY21" fmla="*/ 52586 h 4424065"/>
              <a:gd name="connsiteX22" fmla="*/ 2332045 w 5531319"/>
              <a:gd name="connsiteY22" fmla="*/ 14441 h 4424065"/>
              <a:gd name="connsiteX23" fmla="*/ 2612540 w 5531319"/>
              <a:gd name="connsiteY23" fmla="*/ 836 h 4424065"/>
              <a:gd name="connsiteX24" fmla="*/ 5468597 w 5531319"/>
              <a:gd name="connsiteY24" fmla="*/ 2088522 h 4424065"/>
              <a:gd name="connsiteX25" fmla="*/ 5471140 w 5531319"/>
              <a:gd name="connsiteY25" fmla="*/ 1826083 h 4424065"/>
              <a:gd name="connsiteX26" fmla="*/ 5327079 w 5531319"/>
              <a:gd name="connsiteY26" fmla="*/ 1361348 h 4424065"/>
              <a:gd name="connsiteX27" fmla="*/ 4833353 w 5531319"/>
              <a:gd name="connsiteY27" fmla="*/ 816507 h 4424065"/>
              <a:gd name="connsiteX28" fmla="*/ 4063456 w 5531319"/>
              <a:gd name="connsiteY28" fmla="*/ 400724 h 4424065"/>
              <a:gd name="connsiteX29" fmla="*/ 3972543 w 5531319"/>
              <a:gd name="connsiteY29" fmla="*/ 365631 h 4424065"/>
              <a:gd name="connsiteX30" fmla="*/ 3885571 w 5531319"/>
              <a:gd name="connsiteY30" fmla="*/ 334733 h 4424065"/>
              <a:gd name="connsiteX31" fmla="*/ 4355012 w 5531319"/>
              <a:gd name="connsiteY31" fmla="*/ 579880 h 4424065"/>
              <a:gd name="connsiteX32" fmla="*/ 5144618 w 5531319"/>
              <a:gd name="connsiteY32" fmla="*/ 1290779 h 4424065"/>
              <a:gd name="connsiteX33" fmla="*/ 5468597 w 5531319"/>
              <a:gd name="connsiteY33" fmla="*/ 2088522 h 4424065"/>
              <a:gd name="connsiteX34" fmla="*/ 2219771 w 5531319"/>
              <a:gd name="connsiteY34" fmla="*/ 85645 h 4424065"/>
              <a:gd name="connsiteX35" fmla="*/ 2181626 w 5531319"/>
              <a:gd name="connsiteY35" fmla="*/ 89333 h 4424065"/>
              <a:gd name="connsiteX36" fmla="*/ 1462971 w 5531319"/>
              <a:gd name="connsiteY36" fmla="*/ 303073 h 4424065"/>
              <a:gd name="connsiteX37" fmla="*/ 308697 w 5531319"/>
              <a:gd name="connsiteY37" fmla="*/ 1338461 h 4424065"/>
              <a:gd name="connsiteX38" fmla="*/ 65839 w 5531319"/>
              <a:gd name="connsiteY38" fmla="*/ 2064364 h 4424065"/>
              <a:gd name="connsiteX39" fmla="*/ 82114 w 5531319"/>
              <a:gd name="connsiteY39" fmla="*/ 2022150 h 4424065"/>
              <a:gd name="connsiteX40" fmla="*/ 423260 w 5531319"/>
              <a:gd name="connsiteY40" fmla="*/ 1282260 h 4424065"/>
              <a:gd name="connsiteX41" fmla="*/ 1231811 w 5531319"/>
              <a:gd name="connsiteY41" fmla="*/ 454001 h 4424065"/>
              <a:gd name="connsiteX42" fmla="*/ 2219771 w 5531319"/>
              <a:gd name="connsiteY42" fmla="*/ 85645 h 4424065"/>
              <a:gd name="connsiteX43" fmla="*/ 2855524 w 5531319"/>
              <a:gd name="connsiteY43" fmla="*/ 4364392 h 4424065"/>
              <a:gd name="connsiteX44" fmla="*/ 4292327 w 5531319"/>
              <a:gd name="connsiteY44" fmla="*/ 3931444 h 4424065"/>
              <a:gd name="connsiteX45" fmla="*/ 2855652 w 5531319"/>
              <a:gd name="connsiteY45" fmla="*/ 4364392 h 4424065"/>
              <a:gd name="connsiteX46" fmla="*/ 3869805 w 5531319"/>
              <a:gd name="connsiteY46" fmla="*/ 330156 h 4424065"/>
              <a:gd name="connsiteX47" fmla="*/ 3865736 w 5531319"/>
              <a:gd name="connsiteY47" fmla="*/ 329520 h 4424065"/>
              <a:gd name="connsiteX48" fmla="*/ 3866499 w 5531319"/>
              <a:gd name="connsiteY48" fmla="*/ 330537 h 4424065"/>
              <a:gd name="connsiteX49" fmla="*/ 4302117 w 5531319"/>
              <a:gd name="connsiteY49" fmla="*/ 3923561 h 4424065"/>
              <a:gd name="connsiteX50" fmla="*/ 4301101 w 5531319"/>
              <a:gd name="connsiteY50" fmla="*/ 3924959 h 4424065"/>
              <a:gd name="connsiteX51" fmla="*/ 4302880 w 5531319"/>
              <a:gd name="connsiteY51" fmla="*/ 3924959 h 44240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5531319" h="4424065">
                <a:moveTo>
                  <a:pt x="2612540" y="836"/>
                </a:moveTo>
                <a:cubicBezTo>
                  <a:pt x="2715913" y="-4250"/>
                  <a:pt x="2831239" y="14695"/>
                  <a:pt x="2946310" y="35548"/>
                </a:cubicBezTo>
                <a:cubicBezTo>
                  <a:pt x="3291651" y="98106"/>
                  <a:pt x="3631143" y="182915"/>
                  <a:pt x="3961099" y="303581"/>
                </a:cubicBezTo>
                <a:cubicBezTo>
                  <a:pt x="4278340" y="419543"/>
                  <a:pt x="4581340" y="563350"/>
                  <a:pt x="4854587" y="764502"/>
                </a:cubicBezTo>
                <a:cubicBezTo>
                  <a:pt x="5067437" y="921152"/>
                  <a:pt x="5250407" y="1105521"/>
                  <a:pt x="5377812" y="1339732"/>
                </a:cubicBezTo>
                <a:cubicBezTo>
                  <a:pt x="5459811" y="1489986"/>
                  <a:pt x="5510303" y="1655396"/>
                  <a:pt x="5526197" y="1825829"/>
                </a:cubicBezTo>
                <a:cubicBezTo>
                  <a:pt x="5538276" y="1951327"/>
                  <a:pt x="5527341" y="2074917"/>
                  <a:pt x="5510557" y="2199398"/>
                </a:cubicBezTo>
                <a:cubicBezTo>
                  <a:pt x="5502966" y="2266991"/>
                  <a:pt x="5502712" y="2335195"/>
                  <a:pt x="5509795" y="2402839"/>
                </a:cubicBezTo>
                <a:cubicBezTo>
                  <a:pt x="5534207" y="2664197"/>
                  <a:pt x="5468471" y="2926051"/>
                  <a:pt x="5323519" y="3144890"/>
                </a:cubicBezTo>
                <a:cubicBezTo>
                  <a:pt x="5201339" y="3332234"/>
                  <a:pt x="5041041" y="3491719"/>
                  <a:pt x="4853061" y="3612932"/>
                </a:cubicBezTo>
                <a:cubicBezTo>
                  <a:pt x="4671109" y="3732072"/>
                  <a:pt x="4498565" y="3864563"/>
                  <a:pt x="4316358" y="3982940"/>
                </a:cubicBezTo>
                <a:cubicBezTo>
                  <a:pt x="4019716" y="4175573"/>
                  <a:pt x="3701076" y="4317347"/>
                  <a:pt x="3352556" y="4386771"/>
                </a:cubicBezTo>
                <a:cubicBezTo>
                  <a:pt x="3160953" y="4425590"/>
                  <a:pt x="2964455" y="4434173"/>
                  <a:pt x="2770206" y="4412201"/>
                </a:cubicBezTo>
                <a:cubicBezTo>
                  <a:pt x="2685524" y="4402537"/>
                  <a:pt x="2599952" y="4402410"/>
                  <a:pt x="2514888" y="4393637"/>
                </a:cubicBezTo>
                <a:cubicBezTo>
                  <a:pt x="2307136" y="4370851"/>
                  <a:pt x="2102208" y="4327277"/>
                  <a:pt x="1903166" y="4263562"/>
                </a:cubicBezTo>
                <a:cubicBezTo>
                  <a:pt x="1560622" y="4156119"/>
                  <a:pt x="1238931" y="4006972"/>
                  <a:pt x="948392" y="3794249"/>
                </a:cubicBezTo>
                <a:cubicBezTo>
                  <a:pt x="647553" y="3573897"/>
                  <a:pt x="396812" y="3308660"/>
                  <a:pt x="223633" y="2975526"/>
                </a:cubicBezTo>
                <a:cubicBezTo>
                  <a:pt x="129453" y="2796370"/>
                  <a:pt x="67149" y="2602198"/>
                  <a:pt x="39519" y="2401695"/>
                </a:cubicBezTo>
                <a:cubicBezTo>
                  <a:pt x="34509" y="2367555"/>
                  <a:pt x="26728" y="2333872"/>
                  <a:pt x="16251" y="2300991"/>
                </a:cubicBezTo>
                <a:cubicBezTo>
                  <a:pt x="-9180" y="2218598"/>
                  <a:pt x="-25" y="2135695"/>
                  <a:pt x="11800" y="2053556"/>
                </a:cubicBezTo>
                <a:cubicBezTo>
                  <a:pt x="93685" y="1480615"/>
                  <a:pt x="377867" y="1021983"/>
                  <a:pt x="812849" y="651084"/>
                </a:cubicBezTo>
                <a:cubicBezTo>
                  <a:pt x="1176754" y="340201"/>
                  <a:pt x="1598259" y="146042"/>
                  <a:pt x="2066809" y="52586"/>
                </a:cubicBezTo>
                <a:cubicBezTo>
                  <a:pt x="2154543" y="35039"/>
                  <a:pt x="2243040" y="23087"/>
                  <a:pt x="2332045" y="14441"/>
                </a:cubicBezTo>
                <a:cubicBezTo>
                  <a:pt x="2421051" y="5794"/>
                  <a:pt x="2508912" y="2107"/>
                  <a:pt x="2612540" y="836"/>
                </a:cubicBezTo>
                <a:close/>
                <a:moveTo>
                  <a:pt x="5468597" y="2088522"/>
                </a:moveTo>
                <a:cubicBezTo>
                  <a:pt x="5479329" y="2001424"/>
                  <a:pt x="5480181" y="1913385"/>
                  <a:pt x="5471140" y="1826083"/>
                </a:cubicBezTo>
                <a:cubicBezTo>
                  <a:pt x="5455336" y="1662962"/>
                  <a:pt x="5406306" y="1504799"/>
                  <a:pt x="5327079" y="1361348"/>
                </a:cubicBezTo>
                <a:cubicBezTo>
                  <a:pt x="5206159" y="1140233"/>
                  <a:pt x="5033361" y="965782"/>
                  <a:pt x="4833353" y="816507"/>
                </a:cubicBezTo>
                <a:cubicBezTo>
                  <a:pt x="4597234" y="640276"/>
                  <a:pt x="4336321" y="509438"/>
                  <a:pt x="4063456" y="400724"/>
                </a:cubicBezTo>
                <a:cubicBezTo>
                  <a:pt x="4033359" y="388607"/>
                  <a:pt x="4003059" y="376909"/>
                  <a:pt x="3972543" y="365631"/>
                </a:cubicBezTo>
                <a:cubicBezTo>
                  <a:pt x="3943679" y="354950"/>
                  <a:pt x="3914562" y="345033"/>
                  <a:pt x="3885571" y="334733"/>
                </a:cubicBezTo>
                <a:cubicBezTo>
                  <a:pt x="4046888" y="406840"/>
                  <a:pt x="4203652" y="488713"/>
                  <a:pt x="4355012" y="579880"/>
                </a:cubicBezTo>
                <a:cubicBezTo>
                  <a:pt x="4662081" y="768063"/>
                  <a:pt x="4933802" y="995790"/>
                  <a:pt x="5144618" y="1290779"/>
                </a:cubicBezTo>
                <a:cubicBezTo>
                  <a:pt x="5314364" y="1528042"/>
                  <a:pt x="5426257" y="1789591"/>
                  <a:pt x="5468597" y="2088522"/>
                </a:cubicBezTo>
                <a:close/>
                <a:moveTo>
                  <a:pt x="2219771" y="85645"/>
                </a:moveTo>
                <a:cubicBezTo>
                  <a:pt x="2206942" y="84005"/>
                  <a:pt x="2193909" y="85264"/>
                  <a:pt x="2181626" y="89333"/>
                </a:cubicBezTo>
                <a:cubicBezTo>
                  <a:pt x="1932919" y="125113"/>
                  <a:pt x="1690799" y="197118"/>
                  <a:pt x="1462971" y="303073"/>
                </a:cubicBezTo>
                <a:cubicBezTo>
                  <a:pt x="971788" y="529528"/>
                  <a:pt x="578129" y="865460"/>
                  <a:pt x="308697" y="1338461"/>
                </a:cubicBezTo>
                <a:cubicBezTo>
                  <a:pt x="180224" y="1561852"/>
                  <a:pt x="97652" y="1808638"/>
                  <a:pt x="65839" y="2064364"/>
                </a:cubicBezTo>
                <a:cubicBezTo>
                  <a:pt x="71942" y="2050505"/>
                  <a:pt x="77283" y="2036391"/>
                  <a:pt x="82114" y="2022150"/>
                </a:cubicBezTo>
                <a:cubicBezTo>
                  <a:pt x="170103" y="1763653"/>
                  <a:pt x="279579" y="1515073"/>
                  <a:pt x="423260" y="1282260"/>
                </a:cubicBezTo>
                <a:cubicBezTo>
                  <a:pt x="630769" y="945565"/>
                  <a:pt x="895370" y="664944"/>
                  <a:pt x="1231811" y="454001"/>
                </a:cubicBezTo>
                <a:cubicBezTo>
                  <a:pt x="1535192" y="263783"/>
                  <a:pt x="1866801" y="149729"/>
                  <a:pt x="2219771" y="85645"/>
                </a:cubicBezTo>
                <a:close/>
                <a:moveTo>
                  <a:pt x="2855524" y="4364392"/>
                </a:moveTo>
                <a:cubicBezTo>
                  <a:pt x="3386633" y="4394018"/>
                  <a:pt x="3853530" y="4210158"/>
                  <a:pt x="4292327" y="3931444"/>
                </a:cubicBezTo>
                <a:cubicBezTo>
                  <a:pt x="3830134" y="4131325"/>
                  <a:pt x="3346707" y="4259111"/>
                  <a:pt x="2855652" y="4364392"/>
                </a:cubicBezTo>
                <a:close/>
                <a:moveTo>
                  <a:pt x="3869805" y="330156"/>
                </a:moveTo>
                <a:lnTo>
                  <a:pt x="3865736" y="329520"/>
                </a:lnTo>
                <a:cubicBezTo>
                  <a:pt x="3865736" y="329520"/>
                  <a:pt x="3865736" y="330410"/>
                  <a:pt x="3866499" y="330537"/>
                </a:cubicBezTo>
                <a:close/>
                <a:moveTo>
                  <a:pt x="4302117" y="3923561"/>
                </a:moveTo>
                <a:lnTo>
                  <a:pt x="4301101" y="3924959"/>
                </a:lnTo>
                <a:lnTo>
                  <a:pt x="4302880" y="3924959"/>
                </a:lnTo>
                <a:close/>
              </a:path>
            </a:pathLst>
          </a:custGeom>
          <a:solidFill>
            <a:srgbClr val="B89D7C"/>
          </a:solidFill>
          <a:ln w="1270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9553073-78F3-4025-AB32-CBDB26DA3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163" y="1762169"/>
            <a:ext cx="4073110" cy="3122092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4600" dirty="0">
                <a:solidFill>
                  <a:srgbClr val="FFFFFF"/>
                </a:solidFill>
              </a:rPr>
              <a:t>Take Me Back to UCSB!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5755403" y="4884261"/>
              <a:ext cx="360" cy="2160"/>
            </p14:xfrm>
          </p:contentPart>
        </mc:Choice>
        <mc:Fallback xmlns="">
          <p:pic>
            <p:nvPicPr>
              <p:cNvPr id="18" name="Ink 17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5737403" y="4868832"/>
                <a:ext cx="36000" cy="32709"/>
              </a:xfrm>
              <a:prstGeom prst="rect">
                <a:avLst/>
              </a:prstGeom>
            </p:spPr>
          </p:pic>
        </mc:Fallback>
      </mc:AlternateContent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56D3B-4743-4F30-B4CB-554941A392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5999" y="3965373"/>
            <a:ext cx="5904412" cy="2892627"/>
          </a:xfrm>
        </p:spPr>
        <p:txBody>
          <a:bodyPr vert="horz" lIns="91440" tIns="45720" rIns="91440" bIns="45720" rtlCol="0" anchor="t">
            <a:normAutofit fontScale="77500" lnSpcReduction="2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4100" dirty="0"/>
              <a:t>Sample Courses/ Internships/ Skills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Communication Law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Advertising Literacy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Sport Communication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Interpersonal Communication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Sport Management 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Rec Sports Marketing Internship </a:t>
            </a:r>
          </a:p>
          <a:p>
            <a:pPr lvl="1">
              <a:lnSpc>
                <a:spcPct val="100000"/>
              </a:lnSpc>
            </a:pPr>
            <a:endParaRPr lang="en-US" sz="1700" dirty="0"/>
          </a:p>
        </p:txBody>
      </p:sp>
      <p:pic>
        <p:nvPicPr>
          <p:cNvPr id="7" name="Content Placeholder 6" descr="A picture containing text, nature, reef, shore&#10;&#10;Description automatically generated">
            <a:extLst>
              <a:ext uri="{FF2B5EF4-FFF2-40B4-BE49-F238E27FC236}">
                <a16:creationId xmlns:a16="http://schemas.microsoft.com/office/drawing/2014/main" id="{3AF473C2-9032-4547-ACF2-D4C8E1AB0FB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911765"/>
            <a:ext cx="5452873" cy="30536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09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0" name="Rectangle 12">
            <a:extLst>
              <a:ext uri="{FF2B5EF4-FFF2-40B4-BE49-F238E27FC236}">
                <a16:creationId xmlns:a16="http://schemas.microsoft.com/office/drawing/2014/main" id="{7B831B6F-405A-4B47-B9BB-5CA88F2858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BF6A903-D54A-4C55-93C6-4192C2E538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9128" y="594043"/>
            <a:ext cx="4407843" cy="1476801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r>
              <a:rPr lang="en-US" sz="4600" dirty="0"/>
              <a:t>Graduating in a </a:t>
            </a:r>
            <a:r>
              <a:rPr lang="en-US" sz="4600" dirty="0" smtClean="0"/>
              <a:t>Recession </a:t>
            </a:r>
            <a:r>
              <a:rPr lang="en-US" sz="4600" dirty="0"/>
              <a:t>– </a:t>
            </a:r>
            <a:r>
              <a:rPr lang="en-US" sz="4600" dirty="0" smtClean="0"/>
              <a:t/>
            </a:r>
            <a:br>
              <a:rPr lang="en-US" sz="4600" dirty="0" smtClean="0"/>
            </a:br>
            <a:r>
              <a:rPr lang="en-US" sz="4600" dirty="0" smtClean="0"/>
              <a:t>First </a:t>
            </a:r>
            <a:r>
              <a:rPr lang="en-US" sz="4600" dirty="0"/>
              <a:t>Job</a:t>
            </a:r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3CE8AF5E-D374-4CF1-90CC-35CF73B81C3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39128" y="2381825"/>
            <a:ext cx="4114800" cy="18288"/>
          </a:xfrm>
          <a:custGeom>
            <a:avLst/>
            <a:gdLst>
              <a:gd name="connsiteX0" fmla="*/ 0 w 4114800"/>
              <a:gd name="connsiteY0" fmla="*/ 0 h 18288"/>
              <a:gd name="connsiteX1" fmla="*/ 768096 w 4114800"/>
              <a:gd name="connsiteY1" fmla="*/ 0 h 18288"/>
              <a:gd name="connsiteX2" fmla="*/ 1495044 w 4114800"/>
              <a:gd name="connsiteY2" fmla="*/ 0 h 18288"/>
              <a:gd name="connsiteX3" fmla="*/ 2221992 w 4114800"/>
              <a:gd name="connsiteY3" fmla="*/ 0 h 18288"/>
              <a:gd name="connsiteX4" fmla="*/ 2784348 w 4114800"/>
              <a:gd name="connsiteY4" fmla="*/ 0 h 18288"/>
              <a:gd name="connsiteX5" fmla="*/ 3387852 w 4114800"/>
              <a:gd name="connsiteY5" fmla="*/ 0 h 18288"/>
              <a:gd name="connsiteX6" fmla="*/ 4114800 w 4114800"/>
              <a:gd name="connsiteY6" fmla="*/ 0 h 18288"/>
              <a:gd name="connsiteX7" fmla="*/ 4114800 w 4114800"/>
              <a:gd name="connsiteY7" fmla="*/ 18288 h 18288"/>
              <a:gd name="connsiteX8" fmla="*/ 3429000 w 4114800"/>
              <a:gd name="connsiteY8" fmla="*/ 18288 h 18288"/>
              <a:gd name="connsiteX9" fmla="*/ 2866644 w 4114800"/>
              <a:gd name="connsiteY9" fmla="*/ 18288 h 18288"/>
              <a:gd name="connsiteX10" fmla="*/ 2304288 w 4114800"/>
              <a:gd name="connsiteY10" fmla="*/ 18288 h 18288"/>
              <a:gd name="connsiteX11" fmla="*/ 1577340 w 4114800"/>
              <a:gd name="connsiteY11" fmla="*/ 18288 h 18288"/>
              <a:gd name="connsiteX12" fmla="*/ 973836 w 4114800"/>
              <a:gd name="connsiteY12" fmla="*/ 18288 h 18288"/>
              <a:gd name="connsiteX13" fmla="*/ 0 w 4114800"/>
              <a:gd name="connsiteY13" fmla="*/ 18288 h 18288"/>
              <a:gd name="connsiteX14" fmla="*/ 0 w 4114800"/>
              <a:gd name="connsiteY14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114800" h="18288" fill="none" extrusionOk="0">
                <a:moveTo>
                  <a:pt x="0" y="0"/>
                </a:moveTo>
                <a:cubicBezTo>
                  <a:pt x="338280" y="-26110"/>
                  <a:pt x="483942" y="6555"/>
                  <a:pt x="768096" y="0"/>
                </a:cubicBezTo>
                <a:cubicBezTo>
                  <a:pt x="1052250" y="-6555"/>
                  <a:pt x="1331484" y="24616"/>
                  <a:pt x="1495044" y="0"/>
                </a:cubicBezTo>
                <a:cubicBezTo>
                  <a:pt x="1658604" y="-24616"/>
                  <a:pt x="2056661" y="-33562"/>
                  <a:pt x="2221992" y="0"/>
                </a:cubicBezTo>
                <a:cubicBezTo>
                  <a:pt x="2387323" y="33562"/>
                  <a:pt x="2629463" y="-20094"/>
                  <a:pt x="2784348" y="0"/>
                </a:cubicBezTo>
                <a:cubicBezTo>
                  <a:pt x="2939233" y="20094"/>
                  <a:pt x="3151981" y="1524"/>
                  <a:pt x="3387852" y="0"/>
                </a:cubicBezTo>
                <a:cubicBezTo>
                  <a:pt x="3623723" y="-1524"/>
                  <a:pt x="3882724" y="26165"/>
                  <a:pt x="4114800" y="0"/>
                </a:cubicBezTo>
                <a:cubicBezTo>
                  <a:pt x="4114300" y="8855"/>
                  <a:pt x="4114909" y="14521"/>
                  <a:pt x="4114800" y="18288"/>
                </a:cubicBezTo>
                <a:cubicBezTo>
                  <a:pt x="3910038" y="37744"/>
                  <a:pt x="3683432" y="-3969"/>
                  <a:pt x="3429000" y="18288"/>
                </a:cubicBezTo>
                <a:cubicBezTo>
                  <a:pt x="3174568" y="40545"/>
                  <a:pt x="3085815" y="44166"/>
                  <a:pt x="2866644" y="18288"/>
                </a:cubicBezTo>
                <a:cubicBezTo>
                  <a:pt x="2647473" y="-7590"/>
                  <a:pt x="2580474" y="31338"/>
                  <a:pt x="2304288" y="18288"/>
                </a:cubicBezTo>
                <a:cubicBezTo>
                  <a:pt x="2028102" y="5238"/>
                  <a:pt x="1863008" y="-2001"/>
                  <a:pt x="1577340" y="18288"/>
                </a:cubicBezTo>
                <a:cubicBezTo>
                  <a:pt x="1291672" y="38577"/>
                  <a:pt x="1243931" y="9893"/>
                  <a:pt x="973836" y="18288"/>
                </a:cubicBezTo>
                <a:cubicBezTo>
                  <a:pt x="703741" y="26683"/>
                  <a:pt x="317656" y="-5910"/>
                  <a:pt x="0" y="18288"/>
                </a:cubicBezTo>
                <a:cubicBezTo>
                  <a:pt x="683" y="12014"/>
                  <a:pt x="724" y="5908"/>
                  <a:pt x="0" y="0"/>
                </a:cubicBezTo>
                <a:close/>
              </a:path>
              <a:path w="4114800" h="18288" stroke="0" extrusionOk="0">
                <a:moveTo>
                  <a:pt x="0" y="0"/>
                </a:moveTo>
                <a:cubicBezTo>
                  <a:pt x="276109" y="5266"/>
                  <a:pt x="325589" y="-19584"/>
                  <a:pt x="644652" y="0"/>
                </a:cubicBezTo>
                <a:cubicBezTo>
                  <a:pt x="963715" y="19584"/>
                  <a:pt x="1064991" y="6066"/>
                  <a:pt x="1207008" y="0"/>
                </a:cubicBezTo>
                <a:cubicBezTo>
                  <a:pt x="1349025" y="-6066"/>
                  <a:pt x="1791724" y="14506"/>
                  <a:pt x="1975104" y="0"/>
                </a:cubicBezTo>
                <a:cubicBezTo>
                  <a:pt x="2158484" y="-14506"/>
                  <a:pt x="2397469" y="20822"/>
                  <a:pt x="2619756" y="0"/>
                </a:cubicBezTo>
                <a:cubicBezTo>
                  <a:pt x="2842043" y="-20822"/>
                  <a:pt x="2992157" y="20388"/>
                  <a:pt x="3264408" y="0"/>
                </a:cubicBezTo>
                <a:cubicBezTo>
                  <a:pt x="3536659" y="-20388"/>
                  <a:pt x="3855620" y="38211"/>
                  <a:pt x="4114800" y="0"/>
                </a:cubicBezTo>
                <a:cubicBezTo>
                  <a:pt x="4113902" y="7180"/>
                  <a:pt x="4114969" y="13790"/>
                  <a:pt x="4114800" y="18288"/>
                </a:cubicBezTo>
                <a:cubicBezTo>
                  <a:pt x="3968901" y="8593"/>
                  <a:pt x="3623428" y="17559"/>
                  <a:pt x="3429000" y="18288"/>
                </a:cubicBezTo>
                <a:cubicBezTo>
                  <a:pt x="3234572" y="19017"/>
                  <a:pt x="3085079" y="41804"/>
                  <a:pt x="2866644" y="18288"/>
                </a:cubicBezTo>
                <a:cubicBezTo>
                  <a:pt x="2648209" y="-5228"/>
                  <a:pt x="2451737" y="24580"/>
                  <a:pt x="2180844" y="18288"/>
                </a:cubicBezTo>
                <a:cubicBezTo>
                  <a:pt x="1909951" y="11996"/>
                  <a:pt x="1681589" y="12244"/>
                  <a:pt x="1495044" y="18288"/>
                </a:cubicBezTo>
                <a:cubicBezTo>
                  <a:pt x="1308499" y="24332"/>
                  <a:pt x="1136614" y="21789"/>
                  <a:pt x="850392" y="18288"/>
                </a:cubicBezTo>
                <a:cubicBezTo>
                  <a:pt x="564170" y="14787"/>
                  <a:pt x="210636" y="54701"/>
                  <a:pt x="0" y="18288"/>
                </a:cubicBezTo>
                <a:cubicBezTo>
                  <a:pt x="571" y="10093"/>
                  <a:pt x="-125" y="8407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8100" cap="rnd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7C6B01-3101-436F-A88B-E78E38947F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739128" y="2664886"/>
            <a:ext cx="4991318" cy="3550789"/>
          </a:xfrm>
        </p:spPr>
        <p:txBody>
          <a:bodyPr vert="horz" lIns="91440" tIns="45720" rIns="91440" bIns="45720" rtlCol="0" anchor="t">
            <a:noAutofit/>
          </a:bodyPr>
          <a:lstStyle/>
          <a:p>
            <a:pPr>
              <a:lnSpc>
                <a:spcPct val="100000"/>
              </a:lnSpc>
            </a:pPr>
            <a:r>
              <a:rPr lang="en-US" sz="2800" dirty="0"/>
              <a:t>Didn’t know where to begin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Applied for everything 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Not understanding what my network was or who was in it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No idea what a Technical Recruiter even is or does – First Job 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22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xmlns="" val="1"/>
                  </a:ext>
                </a:extLst>
              </p14:cNvPr>
              <p14:cNvContentPartPr>
                <a14:cpLocks xmlns:a14="http://schemas.microsoft.com/office/drawing/2010/main" noGrp="1" noRot="1" noChangeAspect="1" noMove="1" noResize="1" noEditPoints="1" noAdjustHandles="1" noChangeArrowheads="1" noChangeShapeType="1"/>
              </p14:cNvContentPartPr>
              <p14:nvPr>
                <p:extLst>
                  <p:ext uri="{386F3935-93C4-4BCD-93E2-E3B085C9AB24}">
                    <p16:designElem xmlns:p16="http://schemas.microsoft.com/office/powerpoint/2015/main" val="1"/>
                  </p:ext>
                </p:extLst>
              </p14:nvPr>
            </p14:nvContentPartPr>
            <p14:xfrm>
              <a:off x="6436237" y="1971579"/>
              <a:ext cx="360" cy="2160"/>
            </p14:xfrm>
          </p:contentPart>
        </mc:Choice>
        <mc:Fallback xmlns="">
          <p:pic>
            <p:nvPicPr>
              <p:cNvPr id="22" name="Ink 16">
                <a:extLst>
                  <a:ext uri="{FF2B5EF4-FFF2-40B4-BE49-F238E27FC236}">
                    <a16:creationId xmlns:a16="http://schemas.microsoft.com/office/drawing/2014/main" id="{070477C5-0410-4E4F-97A1-F84C2465C187}"/>
                  </a:ext>
                  <a:ext uri="{C183D7F6-B498-43B3-948B-1728B52AA6E4}">
                    <adec:decorative xmlns:adec="http://schemas.microsoft.com/office/drawing/2017/decorative" val="1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6418237" y="1956150"/>
                <a:ext cx="36000" cy="32709"/>
              </a:xfrm>
              <a:prstGeom prst="rect">
                <a:avLst/>
              </a:prstGeom>
            </p:spPr>
          </p:pic>
        </mc:Fallback>
      </mc:AlternateContent>
      <p:pic>
        <p:nvPicPr>
          <p:cNvPr id="6" name="Content Placeholder 5" descr="A picture containing text, sign&#10;&#10;Description automatically generated">
            <a:extLst>
              <a:ext uri="{FF2B5EF4-FFF2-40B4-BE49-F238E27FC236}">
                <a16:creationId xmlns:a16="http://schemas.microsoft.com/office/drawing/2014/main" id="{A872E62A-2688-4D2D-86B1-1756C9139A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6" y="1612652"/>
            <a:ext cx="5458968" cy="3632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006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F13C74B1-5B17-4795-BED0-7140497B445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B2946D-5147-4497-830F-FE376A1CE8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325369"/>
            <a:ext cx="4368602" cy="1956841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r>
              <a:rPr lang="en-US" sz="5100" dirty="0"/>
              <a:t>Following My Dreams! – Career in Sport</a:t>
            </a:r>
          </a:p>
        </p:txBody>
      </p:sp>
      <p:sp>
        <p:nvSpPr>
          <p:cNvPr id="15" name="Rectangle 6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65093" y="2563839"/>
            <a:ext cx="3931920" cy="27432"/>
          </a:xfrm>
          <a:custGeom>
            <a:avLst/>
            <a:gdLst>
              <a:gd name="connsiteX0" fmla="*/ 0 w 3931920"/>
              <a:gd name="connsiteY0" fmla="*/ 0 h 27432"/>
              <a:gd name="connsiteX1" fmla="*/ 733958 w 3931920"/>
              <a:gd name="connsiteY1" fmla="*/ 0 h 27432"/>
              <a:gd name="connsiteX2" fmla="*/ 1428598 w 3931920"/>
              <a:gd name="connsiteY2" fmla="*/ 0 h 27432"/>
              <a:gd name="connsiteX3" fmla="*/ 2123237 w 3931920"/>
              <a:gd name="connsiteY3" fmla="*/ 0 h 27432"/>
              <a:gd name="connsiteX4" fmla="*/ 2660599 w 3931920"/>
              <a:gd name="connsiteY4" fmla="*/ 0 h 27432"/>
              <a:gd name="connsiteX5" fmla="*/ 3237281 w 3931920"/>
              <a:gd name="connsiteY5" fmla="*/ 0 h 27432"/>
              <a:gd name="connsiteX6" fmla="*/ 3931920 w 3931920"/>
              <a:gd name="connsiteY6" fmla="*/ 0 h 27432"/>
              <a:gd name="connsiteX7" fmla="*/ 3931920 w 3931920"/>
              <a:gd name="connsiteY7" fmla="*/ 27432 h 27432"/>
              <a:gd name="connsiteX8" fmla="*/ 3276600 w 3931920"/>
              <a:gd name="connsiteY8" fmla="*/ 27432 h 27432"/>
              <a:gd name="connsiteX9" fmla="*/ 2739238 w 3931920"/>
              <a:gd name="connsiteY9" fmla="*/ 27432 h 27432"/>
              <a:gd name="connsiteX10" fmla="*/ 2201875 w 3931920"/>
              <a:gd name="connsiteY10" fmla="*/ 27432 h 27432"/>
              <a:gd name="connsiteX11" fmla="*/ 1507236 w 3931920"/>
              <a:gd name="connsiteY11" fmla="*/ 27432 h 27432"/>
              <a:gd name="connsiteX12" fmla="*/ 930554 w 3931920"/>
              <a:gd name="connsiteY12" fmla="*/ 27432 h 27432"/>
              <a:gd name="connsiteX13" fmla="*/ 0 w 3931920"/>
              <a:gd name="connsiteY13" fmla="*/ 27432 h 27432"/>
              <a:gd name="connsiteX14" fmla="*/ 0 w 3931920"/>
              <a:gd name="connsiteY14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3931920" h="27432" fill="none" extrusionOk="0">
                <a:moveTo>
                  <a:pt x="0" y="0"/>
                </a:moveTo>
                <a:cubicBezTo>
                  <a:pt x="245351" y="16874"/>
                  <a:pt x="509174" y="13736"/>
                  <a:pt x="733958" y="0"/>
                </a:cubicBezTo>
                <a:cubicBezTo>
                  <a:pt x="958742" y="-13736"/>
                  <a:pt x="1245406" y="-17215"/>
                  <a:pt x="1428598" y="0"/>
                </a:cubicBezTo>
                <a:cubicBezTo>
                  <a:pt x="1611790" y="17215"/>
                  <a:pt x="1930525" y="20562"/>
                  <a:pt x="2123237" y="0"/>
                </a:cubicBezTo>
                <a:cubicBezTo>
                  <a:pt x="2315949" y="-20562"/>
                  <a:pt x="2485508" y="11332"/>
                  <a:pt x="2660599" y="0"/>
                </a:cubicBezTo>
                <a:cubicBezTo>
                  <a:pt x="2835690" y="-11332"/>
                  <a:pt x="3075198" y="-14809"/>
                  <a:pt x="3237281" y="0"/>
                </a:cubicBezTo>
                <a:cubicBezTo>
                  <a:pt x="3399364" y="14809"/>
                  <a:pt x="3745084" y="-4992"/>
                  <a:pt x="3931920" y="0"/>
                </a:cubicBezTo>
                <a:cubicBezTo>
                  <a:pt x="3930963" y="8431"/>
                  <a:pt x="3931571" y="14612"/>
                  <a:pt x="3931920" y="27432"/>
                </a:cubicBezTo>
                <a:cubicBezTo>
                  <a:pt x="3765435" y="40792"/>
                  <a:pt x="3452398" y="38703"/>
                  <a:pt x="3276600" y="27432"/>
                </a:cubicBezTo>
                <a:cubicBezTo>
                  <a:pt x="3100802" y="16161"/>
                  <a:pt x="2914889" y="26998"/>
                  <a:pt x="2739238" y="27432"/>
                </a:cubicBezTo>
                <a:cubicBezTo>
                  <a:pt x="2563587" y="27866"/>
                  <a:pt x="2395484" y="39154"/>
                  <a:pt x="2201875" y="27432"/>
                </a:cubicBezTo>
                <a:cubicBezTo>
                  <a:pt x="2008266" y="15710"/>
                  <a:pt x="1781367" y="4899"/>
                  <a:pt x="1507236" y="27432"/>
                </a:cubicBezTo>
                <a:cubicBezTo>
                  <a:pt x="1233105" y="49965"/>
                  <a:pt x="1075495" y="47542"/>
                  <a:pt x="930554" y="27432"/>
                </a:cubicBezTo>
                <a:cubicBezTo>
                  <a:pt x="785613" y="7322"/>
                  <a:pt x="268930" y="30433"/>
                  <a:pt x="0" y="27432"/>
                </a:cubicBezTo>
                <a:cubicBezTo>
                  <a:pt x="226" y="18208"/>
                  <a:pt x="-648" y="12891"/>
                  <a:pt x="0" y="0"/>
                </a:cubicBezTo>
                <a:close/>
              </a:path>
              <a:path w="3931920" h="27432" stroke="0" extrusionOk="0">
                <a:moveTo>
                  <a:pt x="0" y="0"/>
                </a:moveTo>
                <a:cubicBezTo>
                  <a:pt x="278269" y="4786"/>
                  <a:pt x="349028" y="-10422"/>
                  <a:pt x="616001" y="0"/>
                </a:cubicBezTo>
                <a:cubicBezTo>
                  <a:pt x="882974" y="10422"/>
                  <a:pt x="931617" y="-15515"/>
                  <a:pt x="1153363" y="0"/>
                </a:cubicBezTo>
                <a:cubicBezTo>
                  <a:pt x="1375109" y="15515"/>
                  <a:pt x="1704089" y="-3631"/>
                  <a:pt x="1887322" y="0"/>
                </a:cubicBezTo>
                <a:cubicBezTo>
                  <a:pt x="2070555" y="3631"/>
                  <a:pt x="2344155" y="2213"/>
                  <a:pt x="2503322" y="0"/>
                </a:cubicBezTo>
                <a:cubicBezTo>
                  <a:pt x="2662489" y="-2213"/>
                  <a:pt x="2976859" y="26691"/>
                  <a:pt x="3119323" y="0"/>
                </a:cubicBezTo>
                <a:cubicBezTo>
                  <a:pt x="3261787" y="-26691"/>
                  <a:pt x="3588171" y="-28651"/>
                  <a:pt x="3931920" y="0"/>
                </a:cubicBezTo>
                <a:cubicBezTo>
                  <a:pt x="3930565" y="9524"/>
                  <a:pt x="3930718" y="13975"/>
                  <a:pt x="3931920" y="27432"/>
                </a:cubicBezTo>
                <a:cubicBezTo>
                  <a:pt x="3664329" y="4021"/>
                  <a:pt x="3437686" y="14511"/>
                  <a:pt x="3276600" y="27432"/>
                </a:cubicBezTo>
                <a:cubicBezTo>
                  <a:pt x="3115514" y="40353"/>
                  <a:pt x="2913592" y="48967"/>
                  <a:pt x="2739238" y="27432"/>
                </a:cubicBezTo>
                <a:cubicBezTo>
                  <a:pt x="2564884" y="5897"/>
                  <a:pt x="2294049" y="39820"/>
                  <a:pt x="2083918" y="27432"/>
                </a:cubicBezTo>
                <a:cubicBezTo>
                  <a:pt x="1873787" y="15044"/>
                  <a:pt x="1718903" y="21388"/>
                  <a:pt x="1428598" y="27432"/>
                </a:cubicBezTo>
                <a:cubicBezTo>
                  <a:pt x="1138293" y="33476"/>
                  <a:pt x="952209" y="50441"/>
                  <a:pt x="812597" y="27432"/>
                </a:cubicBezTo>
                <a:cubicBezTo>
                  <a:pt x="672985" y="4423"/>
                  <a:pt x="305800" y="28240"/>
                  <a:pt x="0" y="27432"/>
                </a:cubicBezTo>
                <a:cubicBezTo>
                  <a:pt x="-800" y="16780"/>
                  <a:pt x="-583" y="12910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8100" cap="rnd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81EFA0-286A-41A5-93A6-16683D8CD5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0080" y="2872898"/>
            <a:ext cx="4243589" cy="3440815"/>
          </a:xfrm>
        </p:spPr>
        <p:txBody>
          <a:bodyPr vert="horz" lIns="91440" tIns="45720" rIns="91440" bIns="45720" rtlCol="0">
            <a:noAutofit/>
          </a:bodyPr>
          <a:lstStyle/>
          <a:p>
            <a:r>
              <a:rPr lang="en-US" sz="2800" dirty="0"/>
              <a:t>Promotional marketing &amp; special events</a:t>
            </a:r>
          </a:p>
          <a:p>
            <a:r>
              <a:rPr lang="en-US" sz="2800" dirty="0"/>
              <a:t>Fan and community engagement </a:t>
            </a:r>
          </a:p>
          <a:p>
            <a:r>
              <a:rPr lang="en-US" sz="2800" dirty="0"/>
              <a:t>Learning how to listen</a:t>
            </a:r>
          </a:p>
          <a:p>
            <a:r>
              <a:rPr lang="en-US" sz="2800" dirty="0"/>
              <a:t>Develop different communication styles</a:t>
            </a:r>
          </a:p>
        </p:txBody>
      </p:sp>
      <p:pic>
        <p:nvPicPr>
          <p:cNvPr id="6" name="Content Placeholder 5" descr="A group of people holding trophies&#10;&#10;Description automatically generated">
            <a:extLst>
              <a:ext uri="{FF2B5EF4-FFF2-40B4-BE49-F238E27FC236}">
                <a16:creationId xmlns:a16="http://schemas.microsoft.com/office/drawing/2014/main" id="{95CFA375-B89D-4643-8B1D-B3C3F73357B9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3"/>
          <a:stretch/>
        </p:blipFill>
        <p:spPr>
          <a:xfrm>
            <a:off x="5311702" y="10"/>
            <a:ext cx="6878775" cy="6857990"/>
          </a:xfrm>
          <a:custGeom>
            <a:avLst/>
            <a:gdLst/>
            <a:ahLst/>
            <a:cxnLst/>
            <a:rect l="l" t="t" r="r" b="b"/>
            <a:pathLst>
              <a:path w="6878775" h="6858000">
                <a:moveTo>
                  <a:pt x="1102973" y="0"/>
                </a:moveTo>
                <a:lnTo>
                  <a:pt x="1160688" y="0"/>
                </a:lnTo>
                <a:lnTo>
                  <a:pt x="983189" y="331786"/>
                </a:lnTo>
                <a:cubicBezTo>
                  <a:pt x="914866" y="469145"/>
                  <a:pt x="850355" y="608712"/>
                  <a:pt x="789261" y="750263"/>
                </a:cubicBezTo>
                <a:cubicBezTo>
                  <a:pt x="774307" y="784928"/>
                  <a:pt x="759992" y="819849"/>
                  <a:pt x="745295" y="854514"/>
                </a:cubicBezTo>
                <a:cubicBezTo>
                  <a:pt x="756682" y="845393"/>
                  <a:pt x="765489" y="833492"/>
                  <a:pt x="770857" y="819975"/>
                </a:cubicBezTo>
                <a:cubicBezTo>
                  <a:pt x="879943" y="589569"/>
                  <a:pt x="999605" y="365513"/>
                  <a:pt x="1131329" y="148742"/>
                </a:cubicBezTo>
                <a:lnTo>
                  <a:pt x="1227589" y="0"/>
                </a:lnTo>
                <a:lnTo>
                  <a:pt x="6878775" y="0"/>
                </a:lnTo>
                <a:lnTo>
                  <a:pt x="6878775" y="6858000"/>
                </a:lnTo>
                <a:lnTo>
                  <a:pt x="713521" y="6858000"/>
                </a:lnTo>
                <a:lnTo>
                  <a:pt x="625642" y="6670527"/>
                </a:lnTo>
                <a:cubicBezTo>
                  <a:pt x="507232" y="6398531"/>
                  <a:pt x="403083" y="6118381"/>
                  <a:pt x="312785" y="5830359"/>
                </a:cubicBezTo>
                <a:cubicBezTo>
                  <a:pt x="278149" y="5719759"/>
                  <a:pt x="248879" y="5607635"/>
                  <a:pt x="212198" y="5480401"/>
                </a:cubicBezTo>
                <a:cubicBezTo>
                  <a:pt x="212208" y="5491601"/>
                  <a:pt x="212803" y="5502788"/>
                  <a:pt x="213988" y="5513923"/>
                </a:cubicBezTo>
                <a:cubicBezTo>
                  <a:pt x="264089" y="5723695"/>
                  <a:pt x="307290" y="5935370"/>
                  <a:pt x="365826" y="6142729"/>
                </a:cubicBezTo>
                <a:cubicBezTo>
                  <a:pt x="433152" y="6380817"/>
                  <a:pt x="510068" y="6614016"/>
                  <a:pt x="597975" y="6841549"/>
                </a:cubicBezTo>
                <a:lnTo>
                  <a:pt x="604824" y="6858000"/>
                </a:lnTo>
                <a:lnTo>
                  <a:pt x="552056" y="6858000"/>
                </a:lnTo>
                <a:lnTo>
                  <a:pt x="539576" y="6828295"/>
                </a:lnTo>
                <a:cubicBezTo>
                  <a:pt x="380597" y="6414594"/>
                  <a:pt x="260223" y="5988893"/>
                  <a:pt x="171555" y="5552906"/>
                </a:cubicBezTo>
                <a:cubicBezTo>
                  <a:pt x="91163" y="5157998"/>
                  <a:pt x="43746" y="4758899"/>
                  <a:pt x="12305" y="4357388"/>
                </a:cubicBezTo>
                <a:cubicBezTo>
                  <a:pt x="-14281" y="4013908"/>
                  <a:pt x="4507" y="3672965"/>
                  <a:pt x="46684" y="3331516"/>
                </a:cubicBezTo>
                <a:cubicBezTo>
                  <a:pt x="127203" y="2664286"/>
                  <a:pt x="277819" y="2007265"/>
                  <a:pt x="496065" y="1371196"/>
                </a:cubicBezTo>
                <a:cubicBezTo>
                  <a:pt x="636273" y="966066"/>
                  <a:pt x="800445" y="573253"/>
                  <a:pt x="995723" y="196614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25781661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A6D37EE4-EA1B-46EE-A54B-5233C63C969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C3A5B7A-D794-4CFA-A142-0C44D61790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4585" y="1045029"/>
            <a:ext cx="5087746" cy="1608079"/>
          </a:xfr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z="4600" dirty="0"/>
              <a:t>It </a:t>
            </a:r>
            <a:r>
              <a:rPr lang="en-US" sz="4600" dirty="0" smtClean="0"/>
              <a:t>Was All a Dream </a:t>
            </a:r>
            <a:br>
              <a:rPr lang="en-US" sz="4600" dirty="0" smtClean="0"/>
            </a:br>
            <a:r>
              <a:rPr lang="en-US" sz="4600" dirty="0" smtClean="0"/>
              <a:t>– Career Pivot </a:t>
            </a:r>
            <a:endParaRPr lang="en-US" sz="4600" dirty="0"/>
          </a:p>
        </p:txBody>
      </p:sp>
      <p:pic>
        <p:nvPicPr>
          <p:cNvPr id="6" name="Content Placeholder 5" descr="A road with trees on the side&#10;&#10;Description automatically generated with medium confidence">
            <a:extLst>
              <a:ext uri="{FF2B5EF4-FFF2-40B4-BE49-F238E27FC236}">
                <a16:creationId xmlns:a16="http://schemas.microsoft.com/office/drawing/2014/main" id="{727E2924-3D3B-4602-996C-C39CE713B715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421" r="8366" b="1"/>
          <a:stretch/>
        </p:blipFill>
        <p:spPr>
          <a:xfrm>
            <a:off x="866691" y="1216968"/>
            <a:ext cx="5416261" cy="4424065"/>
          </a:xfrm>
          <a:custGeom>
            <a:avLst/>
            <a:gdLst/>
            <a:ahLst/>
            <a:cxnLst/>
            <a:rect l="l" t="t" r="r" b="b"/>
            <a:pathLst>
              <a:path w="5531320" h="4424065">
                <a:moveTo>
                  <a:pt x="4292328" y="3931444"/>
                </a:moveTo>
                <a:cubicBezTo>
                  <a:pt x="3830135" y="4131325"/>
                  <a:pt x="3346708" y="4259111"/>
                  <a:pt x="2855653" y="4364392"/>
                </a:cubicBezTo>
                <a:lnTo>
                  <a:pt x="2855525" y="4364392"/>
                </a:lnTo>
                <a:cubicBezTo>
                  <a:pt x="3386634" y="4394018"/>
                  <a:pt x="3853531" y="4210158"/>
                  <a:pt x="4292328" y="3931444"/>
                </a:cubicBezTo>
                <a:close/>
                <a:moveTo>
                  <a:pt x="4302118" y="3923561"/>
                </a:moveTo>
                <a:lnTo>
                  <a:pt x="4301102" y="3924959"/>
                </a:lnTo>
                <a:lnTo>
                  <a:pt x="4302881" y="3924959"/>
                </a:lnTo>
                <a:close/>
                <a:moveTo>
                  <a:pt x="3885572" y="334733"/>
                </a:moveTo>
                <a:cubicBezTo>
                  <a:pt x="4046889" y="406840"/>
                  <a:pt x="4203653" y="488713"/>
                  <a:pt x="4355013" y="579880"/>
                </a:cubicBezTo>
                <a:cubicBezTo>
                  <a:pt x="4662082" y="768063"/>
                  <a:pt x="4933803" y="995790"/>
                  <a:pt x="5144619" y="1290779"/>
                </a:cubicBezTo>
                <a:cubicBezTo>
                  <a:pt x="5314365" y="1528042"/>
                  <a:pt x="5426258" y="1789591"/>
                  <a:pt x="5468598" y="2088522"/>
                </a:cubicBezTo>
                <a:cubicBezTo>
                  <a:pt x="5479330" y="2001424"/>
                  <a:pt x="5480182" y="1913385"/>
                  <a:pt x="5471141" y="1826083"/>
                </a:cubicBezTo>
                <a:cubicBezTo>
                  <a:pt x="5455337" y="1662962"/>
                  <a:pt x="5406307" y="1504799"/>
                  <a:pt x="5327080" y="1361348"/>
                </a:cubicBezTo>
                <a:cubicBezTo>
                  <a:pt x="5206160" y="1140233"/>
                  <a:pt x="5033362" y="965782"/>
                  <a:pt x="4833354" y="816507"/>
                </a:cubicBezTo>
                <a:cubicBezTo>
                  <a:pt x="4597235" y="640276"/>
                  <a:pt x="4336322" y="509438"/>
                  <a:pt x="4063457" y="400724"/>
                </a:cubicBezTo>
                <a:cubicBezTo>
                  <a:pt x="4033360" y="388607"/>
                  <a:pt x="4003060" y="376909"/>
                  <a:pt x="3972544" y="365631"/>
                </a:cubicBezTo>
                <a:cubicBezTo>
                  <a:pt x="3943680" y="354950"/>
                  <a:pt x="3914563" y="345033"/>
                  <a:pt x="3885572" y="334733"/>
                </a:cubicBezTo>
                <a:close/>
                <a:moveTo>
                  <a:pt x="3865737" y="329520"/>
                </a:moveTo>
                <a:cubicBezTo>
                  <a:pt x="3865737" y="329520"/>
                  <a:pt x="3865737" y="330410"/>
                  <a:pt x="3866500" y="330537"/>
                </a:cubicBezTo>
                <a:lnTo>
                  <a:pt x="3869806" y="330156"/>
                </a:lnTo>
                <a:close/>
                <a:moveTo>
                  <a:pt x="2219772" y="85645"/>
                </a:moveTo>
                <a:cubicBezTo>
                  <a:pt x="2206943" y="84005"/>
                  <a:pt x="2193910" y="85264"/>
                  <a:pt x="2181627" y="89333"/>
                </a:cubicBezTo>
                <a:cubicBezTo>
                  <a:pt x="1932920" y="125113"/>
                  <a:pt x="1690800" y="197118"/>
                  <a:pt x="1462972" y="303073"/>
                </a:cubicBezTo>
                <a:cubicBezTo>
                  <a:pt x="971789" y="529528"/>
                  <a:pt x="578130" y="865460"/>
                  <a:pt x="308698" y="1338461"/>
                </a:cubicBezTo>
                <a:cubicBezTo>
                  <a:pt x="180225" y="1561852"/>
                  <a:pt x="97653" y="1808638"/>
                  <a:pt x="65840" y="2064364"/>
                </a:cubicBezTo>
                <a:cubicBezTo>
                  <a:pt x="71943" y="2050505"/>
                  <a:pt x="77284" y="2036391"/>
                  <a:pt x="82115" y="2022150"/>
                </a:cubicBezTo>
                <a:cubicBezTo>
                  <a:pt x="170104" y="1763653"/>
                  <a:pt x="279580" y="1515073"/>
                  <a:pt x="423261" y="1282260"/>
                </a:cubicBezTo>
                <a:cubicBezTo>
                  <a:pt x="630770" y="945565"/>
                  <a:pt x="895371" y="664944"/>
                  <a:pt x="1231812" y="454001"/>
                </a:cubicBezTo>
                <a:cubicBezTo>
                  <a:pt x="1535193" y="263783"/>
                  <a:pt x="1866802" y="149729"/>
                  <a:pt x="2219772" y="85645"/>
                </a:cubicBezTo>
                <a:close/>
                <a:moveTo>
                  <a:pt x="2612541" y="836"/>
                </a:moveTo>
                <a:cubicBezTo>
                  <a:pt x="2715914" y="-4250"/>
                  <a:pt x="2831240" y="14695"/>
                  <a:pt x="2946311" y="35548"/>
                </a:cubicBezTo>
                <a:cubicBezTo>
                  <a:pt x="3291652" y="98106"/>
                  <a:pt x="3631144" y="182915"/>
                  <a:pt x="3961100" y="303581"/>
                </a:cubicBezTo>
                <a:cubicBezTo>
                  <a:pt x="4278341" y="419543"/>
                  <a:pt x="4581341" y="563350"/>
                  <a:pt x="4854588" y="764502"/>
                </a:cubicBezTo>
                <a:cubicBezTo>
                  <a:pt x="5067438" y="921152"/>
                  <a:pt x="5250408" y="1105521"/>
                  <a:pt x="5377813" y="1339732"/>
                </a:cubicBezTo>
                <a:cubicBezTo>
                  <a:pt x="5459812" y="1489986"/>
                  <a:pt x="5510304" y="1655396"/>
                  <a:pt x="5526198" y="1825829"/>
                </a:cubicBezTo>
                <a:cubicBezTo>
                  <a:pt x="5538277" y="1951327"/>
                  <a:pt x="5527342" y="2074917"/>
                  <a:pt x="5510558" y="2199398"/>
                </a:cubicBezTo>
                <a:cubicBezTo>
                  <a:pt x="5502967" y="2266991"/>
                  <a:pt x="5502713" y="2335195"/>
                  <a:pt x="5509796" y="2402839"/>
                </a:cubicBezTo>
                <a:cubicBezTo>
                  <a:pt x="5534208" y="2664197"/>
                  <a:pt x="5468472" y="2926051"/>
                  <a:pt x="5323520" y="3144890"/>
                </a:cubicBezTo>
                <a:cubicBezTo>
                  <a:pt x="5201340" y="3332234"/>
                  <a:pt x="5041042" y="3491719"/>
                  <a:pt x="4853062" y="3612932"/>
                </a:cubicBezTo>
                <a:cubicBezTo>
                  <a:pt x="4671110" y="3732072"/>
                  <a:pt x="4498566" y="3864563"/>
                  <a:pt x="4316359" y="3982940"/>
                </a:cubicBezTo>
                <a:cubicBezTo>
                  <a:pt x="4019717" y="4175573"/>
                  <a:pt x="3701077" y="4317347"/>
                  <a:pt x="3352557" y="4386771"/>
                </a:cubicBezTo>
                <a:cubicBezTo>
                  <a:pt x="3160954" y="4425590"/>
                  <a:pt x="2964456" y="4434173"/>
                  <a:pt x="2770207" y="4412201"/>
                </a:cubicBezTo>
                <a:cubicBezTo>
                  <a:pt x="2685525" y="4402537"/>
                  <a:pt x="2599953" y="4402410"/>
                  <a:pt x="2514889" y="4393637"/>
                </a:cubicBezTo>
                <a:cubicBezTo>
                  <a:pt x="2307137" y="4370851"/>
                  <a:pt x="2102209" y="4327277"/>
                  <a:pt x="1903167" y="4263562"/>
                </a:cubicBezTo>
                <a:cubicBezTo>
                  <a:pt x="1560623" y="4156119"/>
                  <a:pt x="1238932" y="4006972"/>
                  <a:pt x="948393" y="3794249"/>
                </a:cubicBezTo>
                <a:cubicBezTo>
                  <a:pt x="647554" y="3573897"/>
                  <a:pt x="396813" y="3308660"/>
                  <a:pt x="223634" y="2975526"/>
                </a:cubicBezTo>
                <a:cubicBezTo>
                  <a:pt x="129454" y="2796370"/>
                  <a:pt x="67150" y="2602198"/>
                  <a:pt x="39520" y="2401695"/>
                </a:cubicBezTo>
                <a:cubicBezTo>
                  <a:pt x="34510" y="2367555"/>
                  <a:pt x="26729" y="2333872"/>
                  <a:pt x="16252" y="2300991"/>
                </a:cubicBezTo>
                <a:cubicBezTo>
                  <a:pt x="-9179" y="2218598"/>
                  <a:pt x="-24" y="2135695"/>
                  <a:pt x="11801" y="2053556"/>
                </a:cubicBezTo>
                <a:cubicBezTo>
                  <a:pt x="93686" y="1480615"/>
                  <a:pt x="377868" y="1021983"/>
                  <a:pt x="812850" y="651084"/>
                </a:cubicBezTo>
                <a:cubicBezTo>
                  <a:pt x="1176755" y="340201"/>
                  <a:pt x="1598260" y="146042"/>
                  <a:pt x="2066810" y="52586"/>
                </a:cubicBezTo>
                <a:cubicBezTo>
                  <a:pt x="2154544" y="35039"/>
                  <a:pt x="2243041" y="23087"/>
                  <a:pt x="2332046" y="14441"/>
                </a:cubicBezTo>
                <a:cubicBezTo>
                  <a:pt x="2421052" y="5794"/>
                  <a:pt x="2508913" y="2107"/>
                  <a:pt x="2612541" y="836"/>
                </a:cubicBezTo>
                <a:close/>
              </a:path>
            </a:pathLst>
          </a:custGeom>
        </p:spPr>
      </p:pic>
      <p:sp>
        <p:nvSpPr>
          <p:cNvPr id="15" name="Rectangle 6">
            <a:extLst>
              <a:ext uri="{FF2B5EF4-FFF2-40B4-BE49-F238E27FC236}">
                <a16:creationId xmlns:a16="http://schemas.microsoft.com/office/drawing/2014/main" id="{3EB27620-B0B1-4232-A055-99D3476060C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183815" y="2895147"/>
            <a:ext cx="3474720" cy="27432"/>
          </a:xfrm>
          <a:custGeom>
            <a:avLst/>
            <a:gdLst>
              <a:gd name="connsiteX0" fmla="*/ 0 w 3474720"/>
              <a:gd name="connsiteY0" fmla="*/ 0 h 27432"/>
              <a:gd name="connsiteX1" fmla="*/ 660197 w 3474720"/>
              <a:gd name="connsiteY1" fmla="*/ 0 h 27432"/>
              <a:gd name="connsiteX2" fmla="*/ 1355141 w 3474720"/>
              <a:gd name="connsiteY2" fmla="*/ 0 h 27432"/>
              <a:gd name="connsiteX3" fmla="*/ 2084832 w 3474720"/>
              <a:gd name="connsiteY3" fmla="*/ 0 h 27432"/>
              <a:gd name="connsiteX4" fmla="*/ 2814523 w 3474720"/>
              <a:gd name="connsiteY4" fmla="*/ 0 h 27432"/>
              <a:gd name="connsiteX5" fmla="*/ 3474720 w 3474720"/>
              <a:gd name="connsiteY5" fmla="*/ 0 h 27432"/>
              <a:gd name="connsiteX6" fmla="*/ 3474720 w 3474720"/>
              <a:gd name="connsiteY6" fmla="*/ 27432 h 27432"/>
              <a:gd name="connsiteX7" fmla="*/ 2710282 w 3474720"/>
              <a:gd name="connsiteY7" fmla="*/ 27432 h 27432"/>
              <a:gd name="connsiteX8" fmla="*/ 1945843 w 3474720"/>
              <a:gd name="connsiteY8" fmla="*/ 27432 h 27432"/>
              <a:gd name="connsiteX9" fmla="*/ 1250899 w 3474720"/>
              <a:gd name="connsiteY9" fmla="*/ 27432 h 27432"/>
              <a:gd name="connsiteX10" fmla="*/ 0 w 3474720"/>
              <a:gd name="connsiteY10" fmla="*/ 27432 h 27432"/>
              <a:gd name="connsiteX11" fmla="*/ 0 w 3474720"/>
              <a:gd name="connsiteY11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4720" h="27432" fill="none" extrusionOk="0">
                <a:moveTo>
                  <a:pt x="0" y="0"/>
                </a:moveTo>
                <a:cubicBezTo>
                  <a:pt x="307185" y="-8713"/>
                  <a:pt x="392307" y="-13121"/>
                  <a:pt x="660197" y="0"/>
                </a:cubicBezTo>
                <a:cubicBezTo>
                  <a:pt x="928087" y="13121"/>
                  <a:pt x="1167029" y="-2668"/>
                  <a:pt x="1355141" y="0"/>
                </a:cubicBezTo>
                <a:cubicBezTo>
                  <a:pt x="1543253" y="2668"/>
                  <a:pt x="1739408" y="-6709"/>
                  <a:pt x="2084832" y="0"/>
                </a:cubicBezTo>
                <a:cubicBezTo>
                  <a:pt x="2430256" y="6709"/>
                  <a:pt x="2538889" y="29706"/>
                  <a:pt x="2814523" y="0"/>
                </a:cubicBezTo>
                <a:cubicBezTo>
                  <a:pt x="3090157" y="-29706"/>
                  <a:pt x="3152920" y="-15446"/>
                  <a:pt x="3474720" y="0"/>
                </a:cubicBezTo>
                <a:cubicBezTo>
                  <a:pt x="3473554" y="7395"/>
                  <a:pt x="3474765" y="21864"/>
                  <a:pt x="3474720" y="27432"/>
                </a:cubicBezTo>
                <a:cubicBezTo>
                  <a:pt x="3275380" y="12730"/>
                  <a:pt x="2958934" y="10130"/>
                  <a:pt x="2710282" y="27432"/>
                </a:cubicBezTo>
                <a:cubicBezTo>
                  <a:pt x="2461630" y="44734"/>
                  <a:pt x="2131168" y="43757"/>
                  <a:pt x="1945843" y="27432"/>
                </a:cubicBezTo>
                <a:cubicBezTo>
                  <a:pt x="1760518" y="11107"/>
                  <a:pt x="1444829" y="-3738"/>
                  <a:pt x="1250899" y="27432"/>
                </a:cubicBezTo>
                <a:cubicBezTo>
                  <a:pt x="1056969" y="58602"/>
                  <a:pt x="444992" y="52761"/>
                  <a:pt x="0" y="27432"/>
                </a:cubicBezTo>
                <a:cubicBezTo>
                  <a:pt x="-503" y="20663"/>
                  <a:pt x="1168" y="5855"/>
                  <a:pt x="0" y="0"/>
                </a:cubicBezTo>
                <a:close/>
              </a:path>
              <a:path w="3474720" h="27432" stroke="0" extrusionOk="0">
                <a:moveTo>
                  <a:pt x="0" y="0"/>
                </a:moveTo>
                <a:cubicBezTo>
                  <a:pt x="300114" y="-5103"/>
                  <a:pt x="525093" y="-25284"/>
                  <a:pt x="660197" y="0"/>
                </a:cubicBezTo>
                <a:cubicBezTo>
                  <a:pt x="795301" y="25284"/>
                  <a:pt x="1023172" y="17955"/>
                  <a:pt x="1250899" y="0"/>
                </a:cubicBezTo>
                <a:cubicBezTo>
                  <a:pt x="1478626" y="-17955"/>
                  <a:pt x="1782079" y="-27844"/>
                  <a:pt x="2015338" y="0"/>
                </a:cubicBezTo>
                <a:cubicBezTo>
                  <a:pt x="2248597" y="27844"/>
                  <a:pt x="2491007" y="27648"/>
                  <a:pt x="2675534" y="0"/>
                </a:cubicBezTo>
                <a:cubicBezTo>
                  <a:pt x="2860061" y="-27648"/>
                  <a:pt x="3088679" y="-3661"/>
                  <a:pt x="3474720" y="0"/>
                </a:cubicBezTo>
                <a:cubicBezTo>
                  <a:pt x="3474913" y="12649"/>
                  <a:pt x="3473732" y="17989"/>
                  <a:pt x="3474720" y="27432"/>
                </a:cubicBezTo>
                <a:cubicBezTo>
                  <a:pt x="3317198" y="15714"/>
                  <a:pt x="2959205" y="52182"/>
                  <a:pt x="2779776" y="27432"/>
                </a:cubicBezTo>
                <a:cubicBezTo>
                  <a:pt x="2600347" y="2682"/>
                  <a:pt x="2382660" y="-684"/>
                  <a:pt x="2015338" y="27432"/>
                </a:cubicBezTo>
                <a:cubicBezTo>
                  <a:pt x="1648016" y="55548"/>
                  <a:pt x="1641073" y="39646"/>
                  <a:pt x="1424635" y="27432"/>
                </a:cubicBezTo>
                <a:cubicBezTo>
                  <a:pt x="1208197" y="15218"/>
                  <a:pt x="1021559" y="15893"/>
                  <a:pt x="729691" y="27432"/>
                </a:cubicBezTo>
                <a:cubicBezTo>
                  <a:pt x="437823" y="38971"/>
                  <a:pt x="153856" y="-2647"/>
                  <a:pt x="0" y="27432"/>
                </a:cubicBezTo>
                <a:cubicBezTo>
                  <a:pt x="1300" y="19678"/>
                  <a:pt x="-86" y="12044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8100" cap="rnd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0A8D73-D573-4087-A813-8ED4352AFA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034585" y="3164619"/>
            <a:ext cx="4809072" cy="2992342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>
              <a:lnSpc>
                <a:spcPct val="100000"/>
              </a:lnSpc>
            </a:pPr>
            <a:r>
              <a:rPr lang="en-US" sz="3000" dirty="0"/>
              <a:t>Finding the unforeseen opportunities 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Staying the course </a:t>
            </a:r>
          </a:p>
          <a:p>
            <a:pPr>
              <a:lnSpc>
                <a:spcPct val="100000"/>
              </a:lnSpc>
            </a:pPr>
            <a:r>
              <a:rPr lang="en-US" sz="3000" dirty="0"/>
              <a:t>Focus shifted to new goals 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Family 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Buying Home</a:t>
            </a:r>
          </a:p>
          <a:p>
            <a:pPr lvl="1">
              <a:lnSpc>
                <a:spcPct val="100000"/>
              </a:lnSpc>
            </a:pPr>
            <a:r>
              <a:rPr lang="en-US" sz="3000" dirty="0"/>
              <a:t>Privacy</a:t>
            </a:r>
          </a:p>
          <a:p>
            <a:pPr marL="457200" lvl="1">
              <a:lnSpc>
                <a:spcPct val="100000"/>
              </a:lnSpc>
            </a:pPr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11222985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31452F-08CD-448B-B3B3-20EC800B9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600" dirty="0"/>
              <a:t>Time for Upgrades – Upping </a:t>
            </a:r>
            <a:r>
              <a:rPr lang="en-US" sz="4600" dirty="0" smtClean="0"/>
              <a:t>My Skillset</a:t>
            </a:r>
            <a:endParaRPr lang="en-US" sz="46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FDF2E4-5F53-4044-A677-A744294D3DFC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Soft Skill Development</a:t>
            </a:r>
          </a:p>
          <a:p>
            <a:pPr lvl="1"/>
            <a:r>
              <a:rPr lang="en-US" dirty="0" smtClean="0"/>
              <a:t>Communication </a:t>
            </a:r>
            <a:r>
              <a:rPr lang="en-US" dirty="0"/>
              <a:t>Dynamics</a:t>
            </a:r>
          </a:p>
          <a:p>
            <a:pPr lvl="1"/>
            <a:r>
              <a:rPr lang="en-US" dirty="0"/>
              <a:t>Teamwork/Leadership</a:t>
            </a:r>
          </a:p>
          <a:p>
            <a:pPr lvl="1"/>
            <a:r>
              <a:rPr lang="en-US" dirty="0"/>
              <a:t>Problem-solving/Critical Thinking</a:t>
            </a:r>
          </a:p>
          <a:p>
            <a:pPr lvl="1"/>
            <a:r>
              <a:rPr lang="en-US" dirty="0"/>
              <a:t>Adaptability </a:t>
            </a:r>
          </a:p>
          <a:p>
            <a:pPr lvl="1"/>
            <a:r>
              <a:rPr lang="en-US" dirty="0"/>
              <a:t>Interpersonal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0F63F7-1E7B-461F-B8A8-B46F523C95E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Need to focus on … Hard Skill Development</a:t>
            </a:r>
          </a:p>
          <a:p>
            <a:pPr lvl="1"/>
            <a:r>
              <a:rPr lang="en-US" dirty="0"/>
              <a:t>The Why?</a:t>
            </a:r>
          </a:p>
          <a:p>
            <a:pPr lvl="1"/>
            <a:r>
              <a:rPr lang="en-US" dirty="0"/>
              <a:t>The How?</a:t>
            </a:r>
          </a:p>
          <a:p>
            <a:pPr lvl="1"/>
            <a:r>
              <a:rPr lang="en-US" dirty="0"/>
              <a:t>The What?  </a:t>
            </a:r>
          </a:p>
          <a:p>
            <a:pPr lvl="2"/>
            <a:r>
              <a:rPr lang="en-US" dirty="0"/>
              <a:t>Technical Systems/Tools</a:t>
            </a:r>
          </a:p>
          <a:p>
            <a:pPr lvl="2"/>
            <a:r>
              <a:rPr lang="en-US" dirty="0"/>
              <a:t>Statistical Analysis </a:t>
            </a:r>
          </a:p>
          <a:p>
            <a:pPr lvl="2"/>
            <a:r>
              <a:rPr lang="en-US" dirty="0"/>
              <a:t>Strategic Development </a:t>
            </a:r>
          </a:p>
        </p:txBody>
      </p:sp>
    </p:spTree>
    <p:extLst>
      <p:ext uri="{BB962C8B-B14F-4D97-AF65-F5344CB8AC3E}">
        <p14:creationId xmlns:p14="http://schemas.microsoft.com/office/powerpoint/2010/main" val="27525688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7">
            <a:extLst>
              <a:ext uri="{FF2B5EF4-FFF2-40B4-BE49-F238E27FC236}">
                <a16:creationId xmlns:a16="http://schemas.microsoft.com/office/drawing/2014/main" id="{EBDD1931-9E86-4402-9A68-33A2D9EFB19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41" name="Rectangle 40">
            <a:extLst>
              <a:ext uri="{FF2B5EF4-FFF2-40B4-BE49-F238E27FC236}">
                <a16:creationId xmlns:a16="http://schemas.microsoft.com/office/drawing/2014/main" id="{711671EB-9B2E-4E39-94FF-2BA8B0B45E4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Freeform: Shape 42">
            <a:extLst>
              <a:ext uri="{FF2B5EF4-FFF2-40B4-BE49-F238E27FC236}">
                <a16:creationId xmlns:a16="http://schemas.microsoft.com/office/drawing/2014/main" id="{22FC64A3-62BF-47FB-A545-7A43E365356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V="1">
            <a:off x="4745565" y="-4745566"/>
            <a:ext cx="2700870" cy="12192000"/>
          </a:xfrm>
          <a:custGeom>
            <a:avLst/>
            <a:gdLst>
              <a:gd name="connsiteX0" fmla="*/ 0 w 2700870"/>
              <a:gd name="connsiteY0" fmla="*/ 0 h 12192000"/>
              <a:gd name="connsiteX1" fmla="*/ 0 w 2700870"/>
              <a:gd name="connsiteY1" fmla="*/ 12192000 h 12192000"/>
              <a:gd name="connsiteX2" fmla="*/ 2661694 w 2700870"/>
              <a:gd name="connsiteY2" fmla="*/ 12192000 h 12192000"/>
              <a:gd name="connsiteX3" fmla="*/ 2632716 w 2700870"/>
              <a:gd name="connsiteY3" fmla="*/ 11941855 h 12192000"/>
              <a:gd name="connsiteX4" fmla="*/ 2605238 w 2700870"/>
              <a:gd name="connsiteY4" fmla="*/ 10895781 h 12192000"/>
              <a:gd name="connsiteX5" fmla="*/ 2672927 w 2700870"/>
              <a:gd name="connsiteY5" fmla="*/ 9729981 h 12192000"/>
              <a:gd name="connsiteX6" fmla="*/ 2672927 w 2700870"/>
              <a:gd name="connsiteY6" fmla="*/ 9349685 h 12192000"/>
              <a:gd name="connsiteX7" fmla="*/ 2665256 w 2700870"/>
              <a:gd name="connsiteY7" fmla="*/ 8947869 h 12192000"/>
              <a:gd name="connsiteX8" fmla="*/ 2666835 w 2700870"/>
              <a:gd name="connsiteY8" fmla="*/ 7719557 h 12192000"/>
              <a:gd name="connsiteX9" fmla="*/ 2648109 w 2700870"/>
              <a:gd name="connsiteY9" fmla="*/ 6285351 h 12192000"/>
              <a:gd name="connsiteX10" fmla="*/ 2672476 w 2700870"/>
              <a:gd name="connsiteY10" fmla="*/ 5314115 h 12192000"/>
              <a:gd name="connsiteX11" fmla="*/ 2662774 w 2700870"/>
              <a:gd name="connsiteY11" fmla="*/ 4956020 h 12192000"/>
              <a:gd name="connsiteX12" fmla="*/ 2679020 w 2700870"/>
              <a:gd name="connsiteY12" fmla="*/ 4142653 h 12192000"/>
              <a:gd name="connsiteX13" fmla="*/ 2681951 w 2700870"/>
              <a:gd name="connsiteY13" fmla="*/ 3198141 h 12192000"/>
              <a:gd name="connsiteX14" fmla="*/ 2632541 w 2700870"/>
              <a:gd name="connsiteY14" fmla="*/ 1982283 h 12192000"/>
              <a:gd name="connsiteX15" fmla="*/ 2667512 w 2700870"/>
              <a:gd name="connsiteY15" fmla="*/ 1445702 h 12192000"/>
              <a:gd name="connsiteX16" fmla="*/ 2660518 w 2700870"/>
              <a:gd name="connsiteY16" fmla="*/ 750797 h 12192000"/>
              <a:gd name="connsiteX17" fmla="*/ 2651539 w 2700870"/>
              <a:gd name="connsiteY17" fmla="*/ 168769 h 12192000"/>
              <a:gd name="connsiteX18" fmla="*/ 2668618 w 2700870"/>
              <a:gd name="connsiteY18" fmla="*/ 0 h 12192000"/>
              <a:gd name="connsiteX19" fmla="*/ 781493 w 2700870"/>
              <a:gd name="connsiteY19" fmla="*/ 0 h 12192000"/>
              <a:gd name="connsiteX20" fmla="*/ 409569 w 2700870"/>
              <a:gd name="connsiteY20" fmla="*/ 0 h 12192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2700870" h="12192000">
                <a:moveTo>
                  <a:pt x="0" y="0"/>
                </a:moveTo>
                <a:lnTo>
                  <a:pt x="0" y="12192000"/>
                </a:lnTo>
                <a:lnTo>
                  <a:pt x="2661694" y="12192000"/>
                </a:lnTo>
                <a:lnTo>
                  <a:pt x="2632716" y="11941855"/>
                </a:lnTo>
                <a:cubicBezTo>
                  <a:pt x="2602362" y="11594183"/>
                  <a:pt x="2599485" y="11245047"/>
                  <a:pt x="2605238" y="10895781"/>
                </a:cubicBezTo>
                <a:cubicBezTo>
                  <a:pt x="2611558" y="10506425"/>
                  <a:pt x="2629380" y="10117297"/>
                  <a:pt x="2672927" y="9729981"/>
                </a:cubicBezTo>
                <a:cubicBezTo>
                  <a:pt x="2684548" y="9603480"/>
                  <a:pt x="2684548" y="9476187"/>
                  <a:pt x="2672927" y="9349685"/>
                </a:cubicBezTo>
                <a:cubicBezTo>
                  <a:pt x="2663496" y="9215958"/>
                  <a:pt x="2660924" y="9081848"/>
                  <a:pt x="2665256" y="8947869"/>
                </a:cubicBezTo>
                <a:cubicBezTo>
                  <a:pt x="2678116" y="8538360"/>
                  <a:pt x="2648559" y="8128618"/>
                  <a:pt x="2666835" y="7719557"/>
                </a:cubicBezTo>
                <a:cubicBezTo>
                  <a:pt x="2688269" y="7240958"/>
                  <a:pt x="2663226" y="6763493"/>
                  <a:pt x="2648109" y="6285351"/>
                </a:cubicBezTo>
                <a:cubicBezTo>
                  <a:pt x="2637956" y="5961455"/>
                  <a:pt x="2631636" y="5637330"/>
                  <a:pt x="2672476" y="5314115"/>
                </a:cubicBezTo>
                <a:cubicBezTo>
                  <a:pt x="2687594" y="5195204"/>
                  <a:pt x="2674732" y="5074932"/>
                  <a:pt x="2662774" y="4956020"/>
                </a:cubicBezTo>
                <a:cubicBezTo>
                  <a:pt x="2635699" y="4683988"/>
                  <a:pt x="2650591" y="4413093"/>
                  <a:pt x="2679020" y="4142653"/>
                </a:cubicBezTo>
                <a:cubicBezTo>
                  <a:pt x="2712412" y="3827814"/>
                  <a:pt x="2702710" y="3513204"/>
                  <a:pt x="2681951" y="3198141"/>
                </a:cubicBezTo>
                <a:cubicBezTo>
                  <a:pt x="2655103" y="2793383"/>
                  <a:pt x="2621257" y="2389987"/>
                  <a:pt x="2632541" y="1982283"/>
                </a:cubicBezTo>
                <a:cubicBezTo>
                  <a:pt x="2637279" y="1803119"/>
                  <a:pt x="2653299" y="1624412"/>
                  <a:pt x="2667512" y="1445702"/>
                </a:cubicBezTo>
                <a:cubicBezTo>
                  <a:pt x="2682111" y="1214217"/>
                  <a:pt x="2679764" y="981948"/>
                  <a:pt x="2660518" y="750797"/>
                </a:cubicBezTo>
                <a:cubicBezTo>
                  <a:pt x="2647658" y="556628"/>
                  <a:pt x="2639366" y="362460"/>
                  <a:pt x="2651539" y="168769"/>
                </a:cubicBezTo>
                <a:lnTo>
                  <a:pt x="2668618" y="0"/>
                </a:lnTo>
                <a:lnTo>
                  <a:pt x="781493" y="0"/>
                </a:lnTo>
                <a:lnTo>
                  <a:pt x="409569" y="0"/>
                </a:lnTo>
                <a:close/>
              </a:path>
            </a:pathLst>
          </a:custGeom>
          <a:solidFill>
            <a:srgbClr val="B89D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D37BC7-733C-47F9-9ECA-714D2AF58B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69" y="174171"/>
            <a:ext cx="4263611" cy="2212413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From Communication to </a:t>
            </a:r>
            <a:r>
              <a:rPr lang="en-US" sz="4600" dirty="0" smtClean="0">
                <a:solidFill>
                  <a:schemeClr val="bg1"/>
                </a:solidFill>
              </a:rPr>
              <a:t>Consulting</a:t>
            </a:r>
            <a:r>
              <a:rPr lang="en-US" sz="4600" dirty="0"/>
              <a:t> </a:t>
            </a:r>
            <a:r>
              <a:rPr lang="en-US" sz="4600" dirty="0">
                <a:solidFill>
                  <a:schemeClr val="bg1"/>
                </a:solidFill>
              </a:rPr>
              <a:t>– </a:t>
            </a:r>
            <a:r>
              <a:rPr lang="en-US" sz="4600" dirty="0" smtClean="0">
                <a:solidFill>
                  <a:schemeClr val="bg1"/>
                </a:solidFill>
              </a:rPr>
              <a:t>Today</a:t>
            </a:r>
            <a:r>
              <a:rPr lang="en-US" sz="4600" dirty="0" smtClean="0">
                <a:solidFill>
                  <a:schemeClr val="bg1"/>
                </a:solidFill>
              </a:rPr>
              <a:t> </a:t>
            </a:r>
            <a:endParaRPr lang="en-US" sz="4600" dirty="0">
              <a:solidFill>
                <a:schemeClr val="bg1"/>
              </a:solidFill>
            </a:endParaRPr>
          </a:p>
        </p:txBody>
      </p:sp>
      <p:sp>
        <p:nvSpPr>
          <p:cNvPr id="45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786384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4925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Content Placeholder 35">
            <a:extLst>
              <a:ext uri="{FF2B5EF4-FFF2-40B4-BE49-F238E27FC236}">
                <a16:creationId xmlns:a16="http://schemas.microsoft.com/office/drawing/2014/main" id="{D93995B4-BA58-4B3C-8824-BB17983892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54295" y="786384"/>
            <a:ext cx="6894576" cy="1600200"/>
          </a:xfrm>
        </p:spPr>
        <p:txBody>
          <a:bodyPr vert="horz" lIns="91440" tIns="45720" rIns="91440" bIns="45720" rtlCol="0" anchor="ctr">
            <a:normAutofit fontScale="85000" lnSpcReduction="10000"/>
          </a:bodyPr>
          <a:lstStyle/>
          <a:p>
            <a:r>
              <a:rPr lang="en-US" sz="2800" dirty="0">
                <a:solidFill>
                  <a:schemeClr val="bg1"/>
                </a:solidFill>
              </a:rPr>
              <a:t>The journey is almost as good as the real thing</a:t>
            </a:r>
          </a:p>
          <a:p>
            <a:r>
              <a:rPr lang="en-US" sz="2800" dirty="0">
                <a:solidFill>
                  <a:schemeClr val="bg1"/>
                </a:solidFill>
              </a:rPr>
              <a:t>What does an Implementation Consultant actually do? </a:t>
            </a:r>
          </a:p>
        </p:txBody>
      </p:sp>
      <p:pic>
        <p:nvPicPr>
          <p:cNvPr id="12" name="Content Placeholder 11" descr="Diagram&#10;&#10;Description automatically generated">
            <a:extLst>
              <a:ext uri="{FF2B5EF4-FFF2-40B4-BE49-F238E27FC236}">
                <a16:creationId xmlns:a16="http://schemas.microsoft.com/office/drawing/2014/main" id="{B9B6851D-1A01-47AD-8A73-C5DA10AF77FA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934" y="3319894"/>
            <a:ext cx="5303520" cy="2898290"/>
          </a:xfrm>
          <a:prstGeom prst="rect">
            <a:avLst/>
          </a:prstGeom>
        </p:spPr>
      </p:pic>
      <p:pic>
        <p:nvPicPr>
          <p:cNvPr id="16" name="Content Placeholder 15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4673D14-1A79-4022-A720-A4714C02BB6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45351" y="3643583"/>
            <a:ext cx="5303520" cy="2250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34146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9" name="Rectangle 28">
            <a:extLst>
              <a:ext uri="{FF2B5EF4-FFF2-40B4-BE49-F238E27FC236}">
                <a16:creationId xmlns:a16="http://schemas.microsoft.com/office/drawing/2014/main" id="{95B1FC96-0749-41C9-BAED-E089E7714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12" descr="A group of people raising their hands&#10;&#10;Description automatically generated with medium confidence">
            <a:extLst>
              <a:ext uri="{FF2B5EF4-FFF2-40B4-BE49-F238E27FC236}">
                <a16:creationId xmlns:a16="http://schemas.microsoft.com/office/drawing/2014/main" id="{8D00B6A8-E333-4D1D-95A4-2E1146C45B2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310" r="8548" b="1"/>
          <a:stretch/>
        </p:blipFill>
        <p:spPr>
          <a:xfrm>
            <a:off x="5" y="10"/>
            <a:ext cx="6005375" cy="4196271"/>
          </a:xfrm>
          <a:custGeom>
            <a:avLst/>
            <a:gdLst/>
            <a:ahLst/>
            <a:cxnLst/>
            <a:rect l="l" t="t" r="r" b="b"/>
            <a:pathLst>
              <a:path w="6005375" h="4196281">
                <a:moveTo>
                  <a:pt x="0" y="0"/>
                </a:moveTo>
                <a:lnTo>
                  <a:pt x="6000672" y="0"/>
                </a:lnTo>
                <a:lnTo>
                  <a:pt x="5998730" y="19709"/>
                </a:lnTo>
                <a:cubicBezTo>
                  <a:pt x="6001245" y="280059"/>
                  <a:pt x="5986415" y="540409"/>
                  <a:pt x="5999656" y="800631"/>
                </a:cubicBezTo>
                <a:cubicBezTo>
                  <a:pt x="6009855" y="1001996"/>
                  <a:pt x="6003364" y="1203233"/>
                  <a:pt x="5999656" y="1404471"/>
                </a:cubicBezTo>
                <a:cubicBezTo>
                  <a:pt x="5992506" y="1790420"/>
                  <a:pt x="6003364" y="2175860"/>
                  <a:pt x="5998730" y="2561300"/>
                </a:cubicBezTo>
                <a:cubicBezTo>
                  <a:pt x="5996744" y="2732154"/>
                  <a:pt x="5998994" y="2902754"/>
                  <a:pt x="6003364" y="3073609"/>
                </a:cubicBezTo>
                <a:cubicBezTo>
                  <a:pt x="6009720" y="3317560"/>
                  <a:pt x="5999923" y="3561638"/>
                  <a:pt x="5989197" y="3805463"/>
                </a:cubicBezTo>
                <a:cubicBezTo>
                  <a:pt x="5985594" y="3872508"/>
                  <a:pt x="5984647" y="3939633"/>
                  <a:pt x="5986348" y="4006695"/>
                </a:cubicBezTo>
                <a:lnTo>
                  <a:pt x="5997254" y="4174633"/>
                </a:lnTo>
                <a:lnTo>
                  <a:pt x="5951601" y="4176620"/>
                </a:lnTo>
                <a:cubicBezTo>
                  <a:pt x="5886702" y="4176651"/>
                  <a:pt x="5821788" y="4174749"/>
                  <a:pt x="5756905" y="4173480"/>
                </a:cubicBezTo>
                <a:cubicBezTo>
                  <a:pt x="5518559" y="4169040"/>
                  <a:pt x="5280086" y="4173480"/>
                  <a:pt x="5042247" y="4150774"/>
                </a:cubicBezTo>
                <a:cubicBezTo>
                  <a:pt x="4977618" y="4144622"/>
                  <a:pt x="4912546" y="4140690"/>
                  <a:pt x="4847600" y="4141467"/>
                </a:cubicBezTo>
                <a:cubicBezTo>
                  <a:pt x="4782655" y="4142244"/>
                  <a:pt x="4717835" y="4147730"/>
                  <a:pt x="4653713" y="4160414"/>
                </a:cubicBezTo>
                <a:cubicBezTo>
                  <a:pt x="4446571" y="4200625"/>
                  <a:pt x="4238796" y="4203162"/>
                  <a:pt x="4029497" y="4186925"/>
                </a:cubicBezTo>
                <a:cubicBezTo>
                  <a:pt x="3943621" y="4180203"/>
                  <a:pt x="3857746" y="4169040"/>
                  <a:pt x="3771489" y="4171196"/>
                </a:cubicBezTo>
                <a:cubicBezTo>
                  <a:pt x="3623585" y="4175129"/>
                  <a:pt x="3475554" y="4167137"/>
                  <a:pt x="3327523" y="4169167"/>
                </a:cubicBezTo>
                <a:cubicBezTo>
                  <a:pt x="3323528" y="4169738"/>
                  <a:pt x="3319443" y="4169205"/>
                  <a:pt x="3315727" y="4167645"/>
                </a:cubicBezTo>
                <a:cubicBezTo>
                  <a:pt x="3278941" y="4142402"/>
                  <a:pt x="3238603" y="4152169"/>
                  <a:pt x="3200549" y="4158765"/>
                </a:cubicBezTo>
                <a:cubicBezTo>
                  <a:pt x="3074082" y="4180710"/>
                  <a:pt x="2947742" y="4191492"/>
                  <a:pt x="2819246" y="4174494"/>
                </a:cubicBezTo>
                <a:cubicBezTo>
                  <a:pt x="2696546" y="4156698"/>
                  <a:pt x="2572096" y="4154478"/>
                  <a:pt x="2448851" y="4167898"/>
                </a:cubicBezTo>
                <a:cubicBezTo>
                  <a:pt x="2279383" y="4187687"/>
                  <a:pt x="2110549" y="4183501"/>
                  <a:pt x="1941462" y="4167898"/>
                </a:cubicBezTo>
                <a:cubicBezTo>
                  <a:pt x="1872837" y="4161556"/>
                  <a:pt x="1803198" y="4150774"/>
                  <a:pt x="1735208" y="4166630"/>
                </a:cubicBezTo>
                <a:cubicBezTo>
                  <a:pt x="1651489" y="4186038"/>
                  <a:pt x="1568023" y="4179695"/>
                  <a:pt x="1484050" y="4175382"/>
                </a:cubicBezTo>
                <a:cubicBezTo>
                  <a:pt x="1377752" y="4169801"/>
                  <a:pt x="1271708" y="4153692"/>
                  <a:pt x="1165029" y="4166376"/>
                </a:cubicBezTo>
                <a:cubicBezTo>
                  <a:pt x="1115685" y="4172211"/>
                  <a:pt x="1066722" y="4181471"/>
                  <a:pt x="1016744" y="4179061"/>
                </a:cubicBezTo>
                <a:cubicBezTo>
                  <a:pt x="878481" y="4172719"/>
                  <a:pt x="740344" y="4165235"/>
                  <a:pt x="601826" y="4166376"/>
                </a:cubicBezTo>
                <a:cubicBezTo>
                  <a:pt x="543857" y="4166757"/>
                  <a:pt x="486268" y="4168659"/>
                  <a:pt x="428553" y="4172845"/>
                </a:cubicBezTo>
                <a:cubicBezTo>
                  <a:pt x="320859" y="4180710"/>
                  <a:pt x="213546" y="4170055"/>
                  <a:pt x="106234" y="4166249"/>
                </a:cubicBezTo>
                <a:lnTo>
                  <a:pt x="0" y="4171008"/>
                </a:lnTo>
                <a:close/>
              </a:path>
            </a:pathLst>
          </a:custGeom>
        </p:spPr>
      </p:pic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E76250F2-9CF3-4F44-B966-BCBC5D8C5AF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51" r="2992" b="-2"/>
          <a:stretch/>
        </p:blipFill>
        <p:spPr>
          <a:xfrm>
            <a:off x="6185045" y="10"/>
            <a:ext cx="6006950" cy="4187662"/>
          </a:xfrm>
          <a:custGeom>
            <a:avLst/>
            <a:gdLst/>
            <a:ahLst/>
            <a:cxnLst/>
            <a:rect l="l" t="t" r="r" b="b"/>
            <a:pathLst>
              <a:path w="6006950" h="4187672">
                <a:moveTo>
                  <a:pt x="9223" y="0"/>
                </a:moveTo>
                <a:lnTo>
                  <a:pt x="6006950" y="0"/>
                </a:lnTo>
                <a:lnTo>
                  <a:pt x="6006950" y="4169490"/>
                </a:lnTo>
                <a:lnTo>
                  <a:pt x="5787907" y="4174448"/>
                </a:lnTo>
                <a:cubicBezTo>
                  <a:pt x="5713866" y="4173475"/>
                  <a:pt x="5639861" y="4169853"/>
                  <a:pt x="5566029" y="4163587"/>
                </a:cubicBezTo>
                <a:cubicBezTo>
                  <a:pt x="5458843" y="4155595"/>
                  <a:pt x="5350768" y="4144559"/>
                  <a:pt x="5244343" y="4164855"/>
                </a:cubicBezTo>
                <a:cubicBezTo>
                  <a:pt x="5127517" y="4187307"/>
                  <a:pt x="5010817" y="4187434"/>
                  <a:pt x="4892977" y="4181726"/>
                </a:cubicBezTo>
                <a:cubicBezTo>
                  <a:pt x="4792260" y="4176906"/>
                  <a:pt x="4691923" y="4151536"/>
                  <a:pt x="4590445" y="4178301"/>
                </a:cubicBezTo>
                <a:cubicBezTo>
                  <a:pt x="4580348" y="4179772"/>
                  <a:pt x="4570061" y="4179341"/>
                  <a:pt x="4560128" y="4177032"/>
                </a:cubicBezTo>
                <a:cubicBezTo>
                  <a:pt x="4449137" y="4161684"/>
                  <a:pt x="4337384" y="4174242"/>
                  <a:pt x="4226013" y="4169929"/>
                </a:cubicBezTo>
                <a:cubicBezTo>
                  <a:pt x="4174640" y="4167899"/>
                  <a:pt x="4122252" y="4169041"/>
                  <a:pt x="4071513" y="4163587"/>
                </a:cubicBezTo>
                <a:cubicBezTo>
                  <a:pt x="3955067" y="4151156"/>
                  <a:pt x="3838874" y="4144559"/>
                  <a:pt x="3723697" y="4173861"/>
                </a:cubicBezTo>
                <a:cubicBezTo>
                  <a:pt x="3690082" y="4181764"/>
                  <a:pt x="3655732" y="4186013"/>
                  <a:pt x="3621204" y="4186546"/>
                </a:cubicBezTo>
                <a:cubicBezTo>
                  <a:pt x="3508437" y="4190605"/>
                  <a:pt x="3396050" y="4182867"/>
                  <a:pt x="3283664" y="4176525"/>
                </a:cubicBezTo>
                <a:cubicBezTo>
                  <a:pt x="3205652" y="4172085"/>
                  <a:pt x="3127768" y="4162445"/>
                  <a:pt x="3049630" y="4170563"/>
                </a:cubicBezTo>
                <a:cubicBezTo>
                  <a:pt x="3004218" y="4175257"/>
                  <a:pt x="2958427" y="4175257"/>
                  <a:pt x="2913015" y="4170563"/>
                </a:cubicBezTo>
                <a:cubicBezTo>
                  <a:pt x="2829321" y="4160758"/>
                  <a:pt x="2744879" y="4158931"/>
                  <a:pt x="2660842" y="4165109"/>
                </a:cubicBezTo>
                <a:cubicBezTo>
                  <a:pt x="2535390" y="4175891"/>
                  <a:pt x="2410065" y="4184897"/>
                  <a:pt x="2284232" y="4167773"/>
                </a:cubicBezTo>
                <a:cubicBezTo>
                  <a:pt x="2212868" y="4156559"/>
                  <a:pt x="2140312" y="4155240"/>
                  <a:pt x="2068592" y="4163840"/>
                </a:cubicBezTo>
                <a:cubicBezTo>
                  <a:pt x="1897729" y="4187814"/>
                  <a:pt x="1726485" y="4180077"/>
                  <a:pt x="1555241" y="4170183"/>
                </a:cubicBezTo>
                <a:cubicBezTo>
                  <a:pt x="1440824" y="4163460"/>
                  <a:pt x="1325901" y="4151156"/>
                  <a:pt x="1211738" y="4167392"/>
                </a:cubicBezTo>
                <a:cubicBezTo>
                  <a:pt x="1066118" y="4187688"/>
                  <a:pt x="920370" y="4180965"/>
                  <a:pt x="774368" y="4175003"/>
                </a:cubicBezTo>
                <a:cubicBezTo>
                  <a:pt x="667182" y="4170563"/>
                  <a:pt x="559869" y="4157117"/>
                  <a:pt x="452430" y="4173734"/>
                </a:cubicBezTo>
                <a:cubicBezTo>
                  <a:pt x="441369" y="4175244"/>
                  <a:pt x="430117" y="4174115"/>
                  <a:pt x="419576" y="4170436"/>
                </a:cubicBezTo>
                <a:cubicBezTo>
                  <a:pt x="378807" y="4157016"/>
                  <a:pt x="335096" y="4155215"/>
                  <a:pt x="293363" y="4165236"/>
                </a:cubicBezTo>
                <a:cubicBezTo>
                  <a:pt x="216367" y="4182106"/>
                  <a:pt x="139497" y="4189463"/>
                  <a:pt x="61105" y="4174115"/>
                </a:cubicBezTo>
                <a:lnTo>
                  <a:pt x="13323" y="4171265"/>
                </a:lnTo>
                <a:lnTo>
                  <a:pt x="28554" y="3843045"/>
                </a:lnTo>
                <a:cubicBezTo>
                  <a:pt x="30457" y="3722610"/>
                  <a:pt x="27412" y="3602256"/>
                  <a:pt x="15626" y="3482187"/>
                </a:cubicBezTo>
                <a:cubicBezTo>
                  <a:pt x="-847" y="3335690"/>
                  <a:pt x="-4304" y="3188124"/>
                  <a:pt x="5296" y="3041068"/>
                </a:cubicBezTo>
                <a:cubicBezTo>
                  <a:pt x="11786" y="2956911"/>
                  <a:pt x="18539" y="2872754"/>
                  <a:pt x="22776" y="2788472"/>
                </a:cubicBezTo>
                <a:cubicBezTo>
                  <a:pt x="28180" y="2668580"/>
                  <a:pt x="25173" y="2548474"/>
                  <a:pt x="13771" y="2428964"/>
                </a:cubicBezTo>
                <a:cubicBezTo>
                  <a:pt x="4237" y="2337829"/>
                  <a:pt x="3177" y="2246070"/>
                  <a:pt x="10593" y="2154757"/>
                </a:cubicBezTo>
                <a:cubicBezTo>
                  <a:pt x="25690" y="1999286"/>
                  <a:pt x="9931" y="1843813"/>
                  <a:pt x="5032" y="1688466"/>
                </a:cubicBezTo>
                <a:cubicBezTo>
                  <a:pt x="-3577" y="1402691"/>
                  <a:pt x="20393" y="1117045"/>
                  <a:pt x="9666" y="831270"/>
                </a:cubicBezTo>
                <a:cubicBezTo>
                  <a:pt x="3841" y="689908"/>
                  <a:pt x="16420" y="548673"/>
                  <a:pt x="9666" y="407311"/>
                </a:cubicBezTo>
                <a:cubicBezTo>
                  <a:pt x="4105" y="306755"/>
                  <a:pt x="397" y="206200"/>
                  <a:pt x="4105" y="105518"/>
                </a:cubicBezTo>
                <a:cubicBezTo>
                  <a:pt x="5164" y="78059"/>
                  <a:pt x="5826" y="50473"/>
                  <a:pt x="9534" y="23396"/>
                </a:cubicBezTo>
                <a:close/>
              </a:path>
            </a:pathLst>
          </a:custGeom>
        </p:spPr>
      </p:pic>
      <p:sp>
        <p:nvSpPr>
          <p:cNvPr id="31" name="Rectangle 22">
            <a:extLst>
              <a:ext uri="{FF2B5EF4-FFF2-40B4-BE49-F238E27FC236}">
                <a16:creationId xmlns:a16="http://schemas.microsoft.com/office/drawing/2014/main" id="{535742DD-1B16-4E9D-B715-0D74B4574A68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14992" y="4562856"/>
            <a:ext cx="18288" cy="1600200"/>
          </a:xfrm>
          <a:custGeom>
            <a:avLst/>
            <a:gdLst>
              <a:gd name="connsiteX0" fmla="*/ 0 w 18288"/>
              <a:gd name="connsiteY0" fmla="*/ 0 h 1600200"/>
              <a:gd name="connsiteX1" fmla="*/ 18288 w 18288"/>
              <a:gd name="connsiteY1" fmla="*/ 0 h 1600200"/>
              <a:gd name="connsiteX2" fmla="*/ 18288 w 18288"/>
              <a:gd name="connsiteY2" fmla="*/ 549402 h 1600200"/>
              <a:gd name="connsiteX3" fmla="*/ 18288 w 18288"/>
              <a:gd name="connsiteY3" fmla="*/ 1114806 h 1600200"/>
              <a:gd name="connsiteX4" fmla="*/ 18288 w 18288"/>
              <a:gd name="connsiteY4" fmla="*/ 1600200 h 1600200"/>
              <a:gd name="connsiteX5" fmla="*/ 0 w 18288"/>
              <a:gd name="connsiteY5" fmla="*/ 1600200 h 1600200"/>
              <a:gd name="connsiteX6" fmla="*/ 0 w 18288"/>
              <a:gd name="connsiteY6" fmla="*/ 1066800 h 1600200"/>
              <a:gd name="connsiteX7" fmla="*/ 0 w 18288"/>
              <a:gd name="connsiteY7" fmla="*/ 517398 h 1600200"/>
              <a:gd name="connsiteX8" fmla="*/ 0 w 18288"/>
              <a:gd name="connsiteY8" fmla="*/ 0 h 16002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8288" h="1600200" fill="none" extrusionOk="0">
                <a:moveTo>
                  <a:pt x="0" y="0"/>
                </a:moveTo>
                <a:cubicBezTo>
                  <a:pt x="4865" y="374"/>
                  <a:pt x="13608" y="53"/>
                  <a:pt x="18288" y="0"/>
                </a:cubicBezTo>
                <a:cubicBezTo>
                  <a:pt x="23286" y="215154"/>
                  <a:pt x="-6672" y="375145"/>
                  <a:pt x="18288" y="549402"/>
                </a:cubicBezTo>
                <a:cubicBezTo>
                  <a:pt x="43248" y="723659"/>
                  <a:pt x="44414" y="873011"/>
                  <a:pt x="18288" y="1114806"/>
                </a:cubicBezTo>
                <a:cubicBezTo>
                  <a:pt x="-7838" y="1356601"/>
                  <a:pt x="13030" y="1360490"/>
                  <a:pt x="18288" y="1600200"/>
                </a:cubicBezTo>
                <a:cubicBezTo>
                  <a:pt x="10638" y="1600772"/>
                  <a:pt x="4111" y="1599793"/>
                  <a:pt x="0" y="1600200"/>
                </a:cubicBezTo>
                <a:cubicBezTo>
                  <a:pt x="-6890" y="1375807"/>
                  <a:pt x="21339" y="1304563"/>
                  <a:pt x="0" y="1066800"/>
                </a:cubicBezTo>
                <a:cubicBezTo>
                  <a:pt x="-21339" y="829037"/>
                  <a:pt x="-23009" y="689986"/>
                  <a:pt x="0" y="517398"/>
                </a:cubicBezTo>
                <a:cubicBezTo>
                  <a:pt x="23009" y="344810"/>
                  <a:pt x="-9921" y="122345"/>
                  <a:pt x="0" y="0"/>
                </a:cubicBezTo>
                <a:close/>
              </a:path>
              <a:path w="18288" h="160020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1387" y="104987"/>
                  <a:pt x="17137" y="300374"/>
                  <a:pt x="18288" y="485394"/>
                </a:cubicBezTo>
                <a:cubicBezTo>
                  <a:pt x="19439" y="670414"/>
                  <a:pt x="37394" y="922400"/>
                  <a:pt x="18288" y="1050798"/>
                </a:cubicBezTo>
                <a:cubicBezTo>
                  <a:pt x="-818" y="1179196"/>
                  <a:pt x="6556" y="1394957"/>
                  <a:pt x="18288" y="1600200"/>
                </a:cubicBezTo>
                <a:cubicBezTo>
                  <a:pt x="12642" y="1600430"/>
                  <a:pt x="3803" y="1599869"/>
                  <a:pt x="0" y="1600200"/>
                </a:cubicBezTo>
                <a:cubicBezTo>
                  <a:pt x="10832" y="1355159"/>
                  <a:pt x="-10163" y="1159269"/>
                  <a:pt x="0" y="1034796"/>
                </a:cubicBezTo>
                <a:cubicBezTo>
                  <a:pt x="10163" y="910323"/>
                  <a:pt x="5178" y="626710"/>
                  <a:pt x="0" y="469392"/>
                </a:cubicBezTo>
                <a:cubicBezTo>
                  <a:pt x="-5178" y="312074"/>
                  <a:pt x="20387" y="137476"/>
                  <a:pt x="0" y="0"/>
                </a:cubicBezTo>
                <a:close/>
              </a:path>
            </a:pathLst>
          </a:custGeom>
          <a:solidFill>
            <a:srgbClr val="B89D7C"/>
          </a:solidFill>
          <a:ln w="34925">
            <a:solidFill>
              <a:srgbClr val="B89D7C"/>
            </a:solidFill>
            <a:round/>
            <a:extLst>
              <a:ext uri="{C807C97D-BFC1-408E-A445-0C87EB9F89A2}">
                <ask:lineSketchStyleProps xmlns:ask="http://schemas.microsoft.com/office/drawing/2018/sketchyshapes" xmlns="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Content Placeholder 15" descr="A black and white sign&#10;&#10;Description automatically generated with low confidence">
            <a:extLst>
              <a:ext uri="{FF2B5EF4-FFF2-40B4-BE49-F238E27FC236}">
                <a16:creationId xmlns:a16="http://schemas.microsoft.com/office/drawing/2014/main" id="{FE9B6155-41A8-44A4-9D92-7F4EA43B78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8281" y="4619625"/>
            <a:ext cx="3076575" cy="1485900"/>
          </a:xfrm>
        </p:spPr>
      </p:pic>
    </p:spTree>
    <p:extLst>
      <p:ext uri="{BB962C8B-B14F-4D97-AF65-F5344CB8AC3E}">
        <p14:creationId xmlns:p14="http://schemas.microsoft.com/office/powerpoint/2010/main" val="125454172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AnalogousFromLightSeedLeftStep">
      <a:dk1>
        <a:srgbClr val="000000"/>
      </a:dk1>
      <a:lt1>
        <a:srgbClr val="FFFFFF"/>
      </a:lt1>
      <a:dk2>
        <a:srgbClr val="223B30"/>
      </a:dk2>
      <a:lt2>
        <a:srgbClr val="E2E5E8"/>
      </a:lt2>
      <a:accent1>
        <a:srgbClr val="B89D7C"/>
      </a:accent1>
      <a:accent2>
        <a:srgbClr val="BA877F"/>
      </a:accent2>
      <a:accent3>
        <a:srgbClr val="C492A0"/>
      </a:accent3>
      <a:accent4>
        <a:srgbClr val="BA7FA8"/>
      </a:accent4>
      <a:accent5>
        <a:srgbClr val="BF93C5"/>
      </a:accent5>
      <a:accent6>
        <a:srgbClr val="9A7FBA"/>
      </a:accent6>
      <a:hlink>
        <a:srgbClr val="6383AB"/>
      </a:hlink>
      <a:folHlink>
        <a:srgbClr val="7F7F7F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246</Words>
  <Application>Microsoft Office PowerPoint</Application>
  <PresentationFormat>Widescreen</PresentationFormat>
  <Paragraphs>52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Georgia Pro</vt:lpstr>
      <vt:lpstr>The Hand Bold</vt:lpstr>
      <vt:lpstr>The Serif Hand Black</vt:lpstr>
      <vt:lpstr>SketchyVTI</vt:lpstr>
      <vt:lpstr>From Communication to Consulting </vt:lpstr>
      <vt:lpstr>Agenda </vt:lpstr>
      <vt:lpstr>Take Me Back to UCSB!</vt:lpstr>
      <vt:lpstr>Graduating in a Recession –  First Job</vt:lpstr>
      <vt:lpstr>Following My Dreams! – Career in Sport</vt:lpstr>
      <vt:lpstr>It Was All a Dream  – Career Pivot </vt:lpstr>
      <vt:lpstr>Time for Upgrades – Upping My Skillset</vt:lpstr>
      <vt:lpstr>From Communication to Consulting – Today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From Communication to Consulting </dc:title>
  <dc:creator>Matt Schermerhorn</dc:creator>
  <cp:lastModifiedBy>Ron Rice</cp:lastModifiedBy>
  <cp:revision>2</cp:revision>
  <dcterms:created xsi:type="dcterms:W3CDTF">2022-02-08T03:07:41Z</dcterms:created>
  <dcterms:modified xsi:type="dcterms:W3CDTF">2022-02-22T00:00:11Z</dcterms:modified>
</cp:coreProperties>
</file>